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94" r:id="rId3"/>
    <p:sldId id="271" r:id="rId4"/>
    <p:sldId id="289" r:id="rId5"/>
    <p:sldId id="295" r:id="rId6"/>
    <p:sldId id="270" r:id="rId7"/>
    <p:sldId id="257" r:id="rId8"/>
    <p:sldId id="296" r:id="rId9"/>
    <p:sldId id="297" r:id="rId10"/>
    <p:sldId id="298" r:id="rId11"/>
    <p:sldId id="287" r:id="rId12"/>
    <p:sldId id="291" r:id="rId13"/>
    <p:sldId id="292" r:id="rId14"/>
    <p:sldId id="274" r:id="rId15"/>
    <p:sldId id="264" r:id="rId16"/>
    <p:sldId id="265" r:id="rId17"/>
    <p:sldId id="266" r:id="rId18"/>
    <p:sldId id="268" r:id="rId19"/>
    <p:sldId id="269" r:id="rId20"/>
    <p:sldId id="276" r:id="rId21"/>
    <p:sldId id="277" r:id="rId22"/>
    <p:sldId id="278" r:id="rId23"/>
    <p:sldId id="279" r:id="rId24"/>
    <p:sldId id="280" r:id="rId25"/>
    <p:sldId id="290" r:id="rId26"/>
    <p:sldId id="281" r:id="rId27"/>
    <p:sldId id="282" r:id="rId28"/>
    <p:sldId id="284" r:id="rId29"/>
    <p:sldId id="288" r:id="rId30"/>
    <p:sldId id="283" r:id="rId31"/>
    <p:sldId id="28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5529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18"/>
    <p:restoredTop sz="94767"/>
  </p:normalViewPr>
  <p:slideViewPr>
    <p:cSldViewPr snapToGrid="0">
      <p:cViewPr varScale="1">
        <p:scale>
          <a:sx n="120" d="100"/>
          <a:sy n="120" d="100"/>
        </p:scale>
        <p:origin x="20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568916-C8CD-2D4A-9807-F4BA6DF4ECCE}" type="datetimeFigureOut">
              <a:rPr lang="en-US" smtClean="0"/>
              <a:t>8/3/23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FD324D-EA70-664F-B831-5EDFB80C3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42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D3B9003-3ECF-AEF2-6306-2125F5434501}"/>
              </a:ext>
            </a:extLst>
          </p:cNvPr>
          <p:cNvSpPr/>
          <p:nvPr userDrawn="1"/>
        </p:nvSpPr>
        <p:spPr>
          <a:xfrm>
            <a:off x="-8878" y="5454188"/>
            <a:ext cx="12252960" cy="14126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EF8A596-245F-C19D-CBA7-2F6F765F4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3812"/>
            <a:ext cx="10515600" cy="1325563"/>
          </a:xfrm>
        </p:spPr>
        <p:txBody>
          <a:bodyPr/>
          <a:lstStyle>
            <a:lvl1pPr>
              <a:defRPr>
                <a:solidFill>
                  <a:srgbClr val="E0552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5F0DD66-C058-22F7-0977-360089E8DB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72" y="5600975"/>
            <a:ext cx="3453555" cy="110136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57E8DBF-176E-41E7-D18F-A84F52B2F31D}"/>
              </a:ext>
            </a:extLst>
          </p:cNvPr>
          <p:cNvSpPr txBox="1"/>
          <p:nvPr userDrawn="1"/>
        </p:nvSpPr>
        <p:spPr>
          <a:xfrm>
            <a:off x="7371290" y="5691174"/>
            <a:ext cx="4492238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chemeClr val="bg1"/>
                </a:solidFill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  <a:t>School of Mechanical Industrial &amp; Manufacturing Engineering</a:t>
            </a:r>
            <a:br>
              <a:rPr lang="en-US" sz="1100" dirty="0">
                <a:solidFill>
                  <a:schemeClr val="bg1"/>
                </a:solidFill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</a:br>
            <a:r>
              <a:rPr lang="en-US" sz="1100" dirty="0">
                <a:solidFill>
                  <a:schemeClr val="bg1"/>
                </a:solidFill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  <a:t>Rogers Hall 2000 SW Monroe Ave Corvallis, OR 97331</a:t>
            </a:r>
          </a:p>
          <a:p>
            <a:pPr algn="ctr"/>
            <a:endParaRPr lang="en-US" sz="1100" dirty="0">
              <a:solidFill>
                <a:schemeClr val="bg1"/>
              </a:solidFill>
              <a:latin typeface="Lucida Grande" panose="020B0600040502020204" pitchFamily="34" charset="0"/>
              <a:ea typeface="Helvetica Neue" panose="02000503000000020004" pitchFamily="2" charset="0"/>
              <a:cs typeface="Lucida Grande" panose="020B0600040502020204" pitchFamily="34" charset="0"/>
            </a:endParaRPr>
          </a:p>
          <a:p>
            <a:pPr algn="r"/>
            <a:r>
              <a:rPr lang="en-US" sz="1100" dirty="0">
                <a:solidFill>
                  <a:schemeClr val="bg1"/>
                </a:solidFill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  <a:t>School of Nuclear Science &amp; Engineering</a:t>
            </a:r>
          </a:p>
          <a:p>
            <a:pPr algn="r"/>
            <a:r>
              <a:rPr lang="en-US" sz="1100" dirty="0" err="1">
                <a:solidFill>
                  <a:schemeClr val="bg1"/>
                </a:solidFill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  <a:t>Maryfield</a:t>
            </a:r>
            <a:r>
              <a:rPr lang="en-US" sz="1100" dirty="0">
                <a:solidFill>
                  <a:schemeClr val="bg1"/>
                </a:solidFill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  <a:t> Hall </a:t>
            </a:r>
            <a:r>
              <a:rPr lang="en-US" sz="1100" b="0" i="0" dirty="0">
                <a:solidFill>
                  <a:schemeClr val="bg1"/>
                </a:solidFill>
                <a:effectLst/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  <a:t>1600 SW Monroe Ave</a:t>
            </a:r>
            <a:r>
              <a:rPr lang="en-US" sz="1100" b="0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  <a:t> </a:t>
            </a:r>
            <a:r>
              <a:rPr lang="en-US" sz="1100" dirty="0">
                <a:solidFill>
                  <a:schemeClr val="bg1"/>
                </a:solidFill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  <a:t>Corvallis, OR 97331 </a:t>
            </a:r>
          </a:p>
        </p:txBody>
      </p:sp>
    </p:spTree>
    <p:extLst>
      <p:ext uri="{BB962C8B-B14F-4D97-AF65-F5344CB8AC3E}">
        <p14:creationId xmlns:p14="http://schemas.microsoft.com/office/powerpoint/2010/main" val="4211558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14F1A-D4E3-3475-6116-A9F6E2EE2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7A0103-77C7-6CE2-B98D-F3935D221E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1BDCE-DFB9-EA2F-A513-A3866DAC7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40874-3326-B8C9-BA26-8E68F26D0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44C65-2337-5881-013B-594C1F78B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6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FAA40B-D0B2-01F3-7EC8-0752DB687A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3C2E7B-442E-C63F-B808-AEC2ED7068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08890-37B4-DCD4-2144-60AF6C418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40C81-D8DC-3C92-4F5F-01CB42AE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E6CAA-129D-BB1F-9C6D-7D010E6E7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57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67DEE-077A-6493-5710-B2535DD20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75307" cy="1325563"/>
          </a:xfrm>
        </p:spPr>
        <p:txBody>
          <a:bodyPr/>
          <a:lstStyle>
            <a:lvl1pPr>
              <a:defRPr>
                <a:solidFill>
                  <a:srgbClr val="E0552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6D845-D575-D3C9-0789-6AC15D13E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55C4B-1CE5-CEB9-23AD-3DF5A4B2F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70890-35B8-7779-CB25-97FBBF9CE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0649B-FB28-6C8C-FE83-7ED7D9EF2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r>
              <a:rPr lang="en-US" dirty="0"/>
              <a:t>/&lt;total&gt;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F84AFC2-EB39-40D4-A2F2-060E1C9F0F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9021" y="413127"/>
            <a:ext cx="1229557" cy="122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839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447FD-32D6-0D39-7563-85B3DB928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37458"/>
            <a:ext cx="10515600" cy="4225018"/>
          </a:xfrm>
        </p:spPr>
        <p:txBody>
          <a:bodyPr anchor="ctr"/>
          <a:lstStyle>
            <a:lvl1pPr algn="ctr">
              <a:defRPr sz="6000" i="1">
                <a:solidFill>
                  <a:srgbClr val="E0552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71F51-5FA1-59AD-A950-0420BD47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80857"/>
            <a:ext cx="10515600" cy="1408793"/>
          </a:xfrm>
        </p:spPr>
        <p:txBody>
          <a:bodyPr anchor="ctr"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51F61-28C2-5CBE-3DC1-AEB46AFE9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0E4A7-3E2B-D900-CF88-3C3A4A8A1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1E961-E63B-5CBF-26B0-6C1226910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65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CA84C-3C10-471F-DBC0-CCB84BF1B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EA5CA-5435-B520-AEF2-868F42A2F1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702646-A264-BFC5-7F6E-F55B2150BD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AC732-60DD-420E-73B6-912CBC7CF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FCF96B-891A-C1A2-C908-E82C9397E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CFDC93-330B-5957-6533-D454041CD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59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F404B-22F6-5D1A-E759-0511B8D15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3686CD-6778-18FD-B412-712F95C4C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8FC347-BE87-DC82-7FFF-A30B9103D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0083F8-B197-4605-3170-134394C170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0B1D92-A0A1-8960-5EB2-DFCC31E07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DCB3A1-40DE-3B33-EFE7-C9327BE9E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D4357D-7FD1-D4F6-09A3-6FB846227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1574C8-7366-896D-CCDD-CC6B7AD2D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19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76F30-0BE5-1C68-1885-4EF6E1686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E7930F-8F97-7975-3936-165404711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87D931-4028-DECE-1824-A21FCA6EB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CE97C2-960C-3480-980D-C2E5F7395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05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A272D9-C52A-F962-0CB1-341176014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02E02C-2B9C-1104-B1B2-7159FD09F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4BA35-84F6-5922-5AE5-736518F6B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11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027F6-6330-FE46-6789-74DFEDCA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35E00-F4F0-B692-0776-219F16524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326F7-C92E-0A47-E3A7-2FD1603BE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CDF5D8-BE74-CEE7-23D4-3B242EC07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7CF5D5-C2C6-DAEB-8875-F2EF53D45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EBE63-5AE7-22F4-16D0-8F8A4BA5D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9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2C598-0F16-F799-6B65-A1CEF34B6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DEE58C-3CD0-DBC5-8636-34F5FDE2FB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2192CF-D9CC-2421-B712-B77D7C22A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2B4AE3-C895-9125-89F9-FC2E3244F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5C1FD-210B-7165-8B77-7B951A102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8041E1-ADC6-A731-D005-13795F3F4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5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DB245E-5FFE-F8E5-2F22-104310B83BAB}"/>
              </a:ext>
            </a:extLst>
          </p:cNvPr>
          <p:cNvSpPr/>
          <p:nvPr userDrawn="1"/>
        </p:nvSpPr>
        <p:spPr>
          <a:xfrm>
            <a:off x="-8878" y="6185841"/>
            <a:ext cx="12252960" cy="6810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B0242-F6E2-EE55-A28D-412E3E8C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78FDE-511B-00B2-04B2-5AF17935E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FCBA-15BE-50B5-BA59-21E608C585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i="0">
                <a:solidFill>
                  <a:schemeClr val="bg1"/>
                </a:solidFill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defRPr>
            </a:lvl1pPr>
          </a:lstStyle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9DEAC-A3C1-7AEA-5309-EDB570ED9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i="0">
                <a:solidFill>
                  <a:schemeClr val="bg1"/>
                </a:solidFill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defRPr>
            </a:lvl1pPr>
          </a:lstStyle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64FB1-008C-1F0D-9DBB-38DB26F5D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bg1"/>
                </a:solidFill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defRPr>
            </a:lvl1pPr>
          </a:lstStyle>
          <a:p>
            <a:fld id="{428BFB55-84C6-B64A-988D-585CA11835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52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ucida Grande" panose="020B0600040502020204" pitchFamily="34" charset="0"/>
          <a:ea typeface="+mj-ea"/>
          <a:cs typeface="Lucida Grande" panose="020B06000405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ucida Grande" panose="020B0600040502020204" pitchFamily="34" charset="0"/>
          <a:ea typeface="+mn-ea"/>
          <a:cs typeface="Lucida Grande" panose="020B06000405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ucida Grande" panose="020B0600040502020204" pitchFamily="34" charset="0"/>
          <a:ea typeface="+mn-ea"/>
          <a:cs typeface="Lucida Grande" panose="020B06000405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ucida Grande" panose="020B0600040502020204" pitchFamily="34" charset="0"/>
          <a:ea typeface="+mn-ea"/>
          <a:cs typeface="Lucida Grande" panose="020B06000405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ucida Grande" panose="020B0600040502020204" pitchFamily="34" charset="0"/>
          <a:ea typeface="+mn-ea"/>
          <a:cs typeface="Lucida Grande" panose="020B06000405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ucida Grande" panose="020B0600040502020204" pitchFamily="34" charset="0"/>
          <a:ea typeface="+mn-ea"/>
          <a:cs typeface="Lucida Grande" panose="020B06000405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D33F2-D13D-C31D-68CE-3A05FBC22C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316" y="620339"/>
            <a:ext cx="11125201" cy="2387600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Lucida Grande" panose="020B0600040502020204" pitchFamily="34" charset="0"/>
                <a:ea typeface="Helvetica Neue" panose="02000503000000020004" pitchFamily="2" charset="0"/>
                <a:cs typeface="Lucida Grande" panose="020B0600040502020204" pitchFamily="34" charset="0"/>
              </a:rPr>
              <a:t>Exploring One-Cell Inversion Method for Transient Transport on GPUs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E3CF8D-41E7-3D3A-972A-F8E63F9ACA65}"/>
              </a:ext>
            </a:extLst>
          </p:cNvPr>
          <p:cNvSpPr txBox="1"/>
          <p:nvPr/>
        </p:nvSpPr>
        <p:spPr>
          <a:xfrm>
            <a:off x="681316" y="2449565"/>
            <a:ext cx="9478684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Joanna Piper Morgan, Ilham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Variansyah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, Todd S. Palmer, &amp; Kyle E. Niemeyer</a:t>
            </a:r>
          </a:p>
          <a:p>
            <a:r>
              <a:rPr lang="en-US" sz="1200" i="1" dirty="0">
                <a:solidFill>
                  <a:schemeClr val="accent3"/>
                </a:solidFill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The Center for Exascale Monte Carlo Neutron Transport (</a:t>
            </a:r>
            <a:r>
              <a:rPr lang="en-US" sz="1200" i="1" dirty="0" err="1">
                <a:solidFill>
                  <a:schemeClr val="accent3"/>
                </a:solidFill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CEMeNT</a:t>
            </a:r>
            <a:r>
              <a:rPr lang="en-US" sz="1200" i="1" dirty="0">
                <a:solidFill>
                  <a:schemeClr val="accent3"/>
                </a:solidFill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) at Oregon State University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D1B646-611D-269A-12B2-64A84E0FC6D2}"/>
              </a:ext>
            </a:extLst>
          </p:cNvPr>
          <p:cNvSpPr txBox="1"/>
          <p:nvPr/>
        </p:nvSpPr>
        <p:spPr>
          <a:xfrm>
            <a:off x="681316" y="3850062"/>
            <a:ext cx="7718613" cy="1387982"/>
          </a:xfrm>
          <a:prstGeom prst="rect">
            <a:avLst/>
          </a:prstGeom>
          <a:noFill/>
        </p:spPr>
        <p:txBody>
          <a:bodyPr wrap="square" anchor="ctr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000" b="0" dirty="0"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Time-Dependent and Radiative Transfer Methods at</a:t>
            </a:r>
            <a:endParaRPr lang="en-US" sz="1000" dirty="0">
              <a:latin typeface="Lucida Grande" panose="020B0600040502020204" pitchFamily="34" charset="0"/>
              <a:ea typeface="Verdana" panose="020B0604030504040204" pitchFamily="34" charset="0"/>
              <a:cs typeface="Lucida Grande" panose="020B06000405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000" dirty="0"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The International Conference on Mathematics and Computational Methods Applied to Nuclear Science &amp; Engineering</a:t>
            </a:r>
          </a:p>
          <a:p>
            <a:pPr>
              <a:lnSpc>
                <a:spcPct val="150000"/>
              </a:lnSpc>
            </a:pPr>
            <a:r>
              <a:rPr lang="en-US" sz="1000" dirty="0"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Niagara Falls, Ontario, Canada</a:t>
            </a:r>
          </a:p>
          <a:p>
            <a:pPr>
              <a:lnSpc>
                <a:spcPct val="150000"/>
              </a:lnSpc>
            </a:pPr>
            <a:r>
              <a:rPr lang="en-US" sz="1000" dirty="0"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Wednesday, August 15</a:t>
            </a:r>
            <a:r>
              <a:rPr lang="en-US" sz="1000" baseline="30000" dirty="0"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th</a:t>
            </a:r>
            <a:r>
              <a:rPr lang="en-US" sz="1000" dirty="0">
                <a:latin typeface="Lucida Grande" panose="020B0600040502020204" pitchFamily="34" charset="0"/>
                <a:ea typeface="Verdana" panose="020B0604030504040204" pitchFamily="34" charset="0"/>
                <a:cs typeface="Lucida Grande" panose="020B0600040502020204" pitchFamily="34" charset="0"/>
              </a:rPr>
              <a:t>, 2023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3C86A80-590B-3197-9779-B283532D2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585" y="3755265"/>
            <a:ext cx="3243729" cy="1570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60F82B-2547-4056-E122-37BBF6B36F98}"/>
              </a:ext>
            </a:extLst>
          </p:cNvPr>
          <p:cNvSpPr txBox="1"/>
          <p:nvPr/>
        </p:nvSpPr>
        <p:spPr>
          <a:xfrm>
            <a:off x="9145329" y="5171264"/>
            <a:ext cx="21313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Lucida Grande" panose="020B0600040502020204" pitchFamily="34" charset="0"/>
                <a:cs typeface="Lucida Grande" panose="020B0600040502020204" pitchFamily="34" charset="0"/>
              </a:rPr>
              <a:t>cement-</a:t>
            </a:r>
            <a:r>
              <a:rPr lang="en-US" sz="12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psaap.github.io</a:t>
            </a:r>
            <a:endParaRPr lang="en-US" sz="12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424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49A4-44D0-A552-0F2B-9697373DE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9827"/>
            <a:ext cx="10515600" cy="5637136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SI communicates information between cells within an ordinate </a:t>
            </a:r>
            <a:r>
              <a:rPr lang="en-US" sz="3200" i="1" dirty="0"/>
              <a:t>WITHIN</a:t>
            </a:r>
            <a:r>
              <a:rPr lang="en-US" sz="3200" dirty="0"/>
              <a:t> an iteration</a:t>
            </a:r>
            <a:br>
              <a:rPr lang="en-US" sz="3200" dirty="0"/>
            </a:b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OCI communicates information between cells only </a:t>
            </a:r>
            <a:r>
              <a:rPr lang="en-US" sz="3200" i="1" dirty="0"/>
              <a:t>BETWEEN</a:t>
            </a:r>
            <a:r>
              <a:rPr lang="en-US" sz="3200" dirty="0"/>
              <a:t> iterations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5BF6A-D4E7-6F72-39A0-6DB6DAB44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3F0ED-61C6-A359-08D2-745A9F1B1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ADF9E-65EC-E8A5-EE73-127E671EF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10</a:t>
            </a:fld>
            <a:r>
              <a:rPr lang="en-US"/>
              <a:t>/&lt;total&gt;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803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C31E5-1A6A-E580-E6CB-F8BF92CEF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radius</a:t>
            </a:r>
          </a:p>
        </p:txBody>
      </p:sp>
      <p:pic>
        <p:nvPicPr>
          <p:cNvPr id="5" name="Picture 4" descr="A diagram of a graph&#10;&#10;Description automatically generated">
            <a:extLst>
              <a:ext uri="{FF2B5EF4-FFF2-40B4-BE49-F238E27FC236}">
                <a16:creationId xmlns:a16="http://schemas.microsoft.com/office/drawing/2014/main" id="{C8486CC6-452D-C93D-BD01-55E98574F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347" y="1928974"/>
            <a:ext cx="9575306" cy="405833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3226AE-0B06-32C5-535D-61AE7C97C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E5E9F-566A-75CF-5B3E-1A39F019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E063C-ACE6-67AD-D52B-B59DF0149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856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1EAF0-065B-5FE3-45CC-B7017D35A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OCI on the GPU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1A9E1-C3A2-0572-81EC-505CC0AEC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Parallelizing over the normally dominant dimension</a:t>
            </a:r>
          </a:p>
          <a:p>
            <a:r>
              <a:rPr lang="en-US" dirty="0"/>
              <a:t>Lots of independent more complex linear algebra</a:t>
            </a:r>
          </a:p>
          <a:p>
            <a:r>
              <a:rPr lang="en-US" dirty="0"/>
              <a:t>Information is local within an iteration</a:t>
            </a:r>
          </a:p>
          <a:p>
            <a:r>
              <a:rPr lang="en-US" dirty="0"/>
              <a:t>No K-B-A required in higher dimensions!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B26EF-0EA5-2847-4C2D-64B2D068F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E7E53-3F10-E5F0-B8E8-DC0D50DF0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0E16E-5891-CC17-8708-1405E9C29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12</a:t>
            </a:fld>
            <a:r>
              <a:rPr lang="en-US"/>
              <a:t>/&lt;total&gt;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736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E6361-0105-857E-2ADB-B98BA3423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Hunch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1D3B4-E191-6D61-6310-7E3153077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While one cell inversions will require </a:t>
            </a:r>
            <a:r>
              <a:rPr lang="en-US" i="1" dirty="0"/>
              <a:t>more </a:t>
            </a:r>
            <a:r>
              <a:rPr lang="en-US" dirty="0"/>
              <a:t>iterations to converge some solutions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Those iterations will be faster when done on the GPU due to decreased thread divergence and parallelization over the dominant dimension (space)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Leading to decreased wall-clock runtime when space is the dominant dimension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A5F8C-0024-8724-D5F4-B2FB200A4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DD785-9FBA-2A7E-EB81-B21FB8DAA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58737-D1F6-3F96-C390-E52E0C8B4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13</a:t>
            </a:fld>
            <a:r>
              <a:rPr lang="en-US"/>
              <a:t>/&lt;total&gt;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557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9205E-A1B6-05FB-CA87-53C70CCD7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Order Discretization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CED2A-0299-7D9D-99DD-C8BD8EB3E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Time: Time dependent multiple balance [5]</a:t>
            </a:r>
          </a:p>
          <a:p>
            <a:r>
              <a:rPr lang="en-US" dirty="0"/>
              <a:t>Space: Simple Corner Balance [6]</a:t>
            </a:r>
            <a:br>
              <a:rPr lang="en-US" dirty="0"/>
            </a:br>
            <a:endParaRPr lang="en-US" dirty="0"/>
          </a:p>
          <a:p>
            <a:r>
              <a:rPr lang="en-US" dirty="0"/>
              <a:t>By coupling two second order schemes we can improve the work v communication paradigm on GPUs</a:t>
            </a:r>
          </a:p>
          <a:p>
            <a:endParaRPr lang="en-US" dirty="0"/>
          </a:p>
          <a:p>
            <a:r>
              <a:rPr lang="en-US" dirty="0"/>
              <a:t>Fourier analysis shows this scheme is second order</a:t>
            </a:r>
          </a:p>
          <a:p>
            <a:r>
              <a:rPr lang="en-US" dirty="0"/>
              <a:t>Scheme can produce negative fluxes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045E0-9AE0-F62E-ED5F-BD48A2DC0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CA4D0-B9A5-09CE-4350-1B759082A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6F8DB-9D0B-A3C2-5823-7496FB2C5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15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1E5E6-05F5-08D6-E4FD-196062A38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046EF-24F4-29C0-10AF-E125F1D2E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free homogeneous pure absorber</a:t>
            </a:r>
          </a:p>
          <a:p>
            <a:r>
              <a:rPr lang="en-US" dirty="0"/>
              <a:t>Infinite homogeneous medium </a:t>
            </a:r>
          </a:p>
          <a:p>
            <a:r>
              <a:rPr lang="en-US" dirty="0"/>
              <a:t>AZURV1</a:t>
            </a:r>
          </a:p>
          <a:p>
            <a:r>
              <a:rPr lang="en-US" dirty="0"/>
              <a:t>MC/DC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FECA5-8A00-1289-0191-2CD65C33A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68489-0BB4-904C-3238-8A0599AA4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26BC4-6468-F664-8344-6D80B1505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000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B613D-965E-42C2-C51E-B6D55BDCF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Transient Reed’s-esq problem</a:t>
            </a:r>
          </a:p>
        </p:txBody>
      </p:sp>
      <p:pic>
        <p:nvPicPr>
          <p:cNvPr id="5" name="Picture 4" descr="A diagram of a number of objects&#10;&#10;Description automatically generated">
            <a:extLst>
              <a:ext uri="{FF2B5EF4-FFF2-40B4-BE49-F238E27FC236}">
                <a16:creationId xmlns:a16="http://schemas.microsoft.com/office/drawing/2014/main" id="{17D45328-A024-686B-796D-3090143D2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73894"/>
            <a:ext cx="7772400" cy="42818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C2D0EC-001B-EDDE-2AFD-023F795C5CE3}"/>
              </a:ext>
            </a:extLst>
          </p:cNvPr>
          <p:cNvSpPr txBox="1"/>
          <p:nvPr/>
        </p:nvSpPr>
        <p:spPr>
          <a:xfrm>
            <a:off x="8991600" y="2196353"/>
            <a:ext cx="2841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Initial Condition zero everywhere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DD57C-D3B6-63E3-F4F9-26706ABAE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FDD48-369A-8DAD-CEF2-036C82452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5635D-B31D-3814-D346-319837279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74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8A4B1-6874-C9E0-CA7B-E42C2380F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Transient Reed’s-esq problem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091E5-B5F6-0EA4-1ECA-083967B65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F735C-CC21-3B5D-4CA5-95D3B8A47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C4D76-94C5-5C5E-0485-A93DB9F11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 descr="A graph of a function&#10;&#10;Description automatically generated">
            <a:extLst>
              <a:ext uri="{FF2B5EF4-FFF2-40B4-BE49-F238E27FC236}">
                <a16:creationId xmlns:a16="http://schemas.microsoft.com/office/drawing/2014/main" id="{BD5748DC-CDEB-CC10-9204-4BD9AF73A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06" y="1397953"/>
            <a:ext cx="5997388" cy="44980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D73E1A-408C-D600-C0C2-CC6506ABF355}"/>
              </a:ext>
            </a:extLst>
          </p:cNvPr>
          <p:cNvSpPr txBox="1"/>
          <p:nvPr/>
        </p:nvSpPr>
        <p:spPr>
          <a:xfrm>
            <a:off x="7345310" y="3318295"/>
            <a:ext cx="43186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Wall clock runtime: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OCI 17.01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SI 33.76</a:t>
            </a:r>
            <a:b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pPr algn="l"/>
            <a:r>
              <a:rPr lang="en-US" i="1" dirty="0">
                <a:latin typeface="Lucida Grande" panose="020B0600040502020204" pitchFamily="34" charset="0"/>
                <a:cs typeface="Lucida Grande" panose="020B0600040502020204" pitchFamily="34" charset="0"/>
              </a:rPr>
              <a:t>2.0X speedup!!!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85178D-2CFD-3063-70DC-C4749718D988}"/>
              </a:ext>
            </a:extLst>
          </p:cNvPr>
          <p:cNvSpPr txBox="1"/>
          <p:nvPr/>
        </p:nvSpPr>
        <p:spPr>
          <a:xfrm>
            <a:off x="7345310" y="1707585"/>
            <a:ext cx="329698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l-GR" dirty="0"/>
              <a:t>Δ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t = 1s</a:t>
            </a:r>
          </a:p>
          <a:p>
            <a:pPr algn="l"/>
            <a:r>
              <a:rPr lang="en-US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N</a:t>
            </a:r>
            <a:r>
              <a:rPr lang="en-US" baseline="-250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time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 = 5</a:t>
            </a:r>
          </a:p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v = 4cm/s  </a:t>
            </a:r>
          </a:p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S</a:t>
            </a:r>
            <a:r>
              <a:rPr lang="en-US" baseline="-25000" dirty="0">
                <a:latin typeface="Lucida Grande" panose="020B0600040502020204" pitchFamily="34" charset="0"/>
                <a:cs typeface="Lucida Grande" panose="020B0600040502020204" pitchFamily="34" charset="0"/>
              </a:rPr>
              <a:t>64</a:t>
            </a:r>
          </a:p>
          <a:p>
            <a:pPr algn="l"/>
            <a:endParaRPr lang="en-US" baseline="-250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441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triangle with white text&#10;&#10;Description automatically generated">
            <a:extLst>
              <a:ext uri="{FF2B5EF4-FFF2-40B4-BE49-F238E27FC236}">
                <a16:creationId xmlns:a16="http://schemas.microsoft.com/office/drawing/2014/main" id="{C29E5616-D74C-C96F-F631-DCD5E3659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4870" y="1254165"/>
            <a:ext cx="4265270" cy="3198952"/>
          </a:xfrm>
          <a:prstGeom prst="pentagon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10BBD0-6EAE-78E4-4850-AA7EAF065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Comparisons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1685F-4F30-7146-B0F7-19F28548C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Convergence behavior is governed by:</a:t>
            </a:r>
          </a:p>
          <a:p>
            <a:pPr lvl="1"/>
            <a:r>
              <a:rPr lang="en-US" dirty="0"/>
              <a:t>Scattering ratio</a:t>
            </a:r>
          </a:p>
          <a:p>
            <a:pPr lvl="1"/>
            <a:r>
              <a:rPr lang="el-GR" dirty="0"/>
              <a:t>Δ</a:t>
            </a:r>
            <a:r>
              <a:rPr lang="en-US" dirty="0"/>
              <a:t>t</a:t>
            </a:r>
          </a:p>
          <a:p>
            <a:pPr lvl="1"/>
            <a:r>
              <a:rPr lang="en-US" dirty="0"/>
              <a:t>Quadrature order</a:t>
            </a:r>
          </a:p>
          <a:p>
            <a:pPr lvl="1"/>
            <a:r>
              <a:rPr lang="en-US" dirty="0"/>
              <a:t>Cell thickness in mean-free-paths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B2BC4-098E-1DA6-3A7B-518310D26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A6D03-E0D7-4E13-55B5-3B24C8F85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854B5-D756-83B1-16F4-C89D81C0C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18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5E53CF-A8FF-03A0-F1BC-72BE26FF455E}"/>
              </a:ext>
            </a:extLst>
          </p:cNvPr>
          <p:cNvSpPr/>
          <p:nvPr/>
        </p:nvSpPr>
        <p:spPr>
          <a:xfrm>
            <a:off x="1255924" y="4428781"/>
            <a:ext cx="5100809" cy="101355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EB6C6A-7F2F-5D02-D978-81D4E68B7297}"/>
              </a:ext>
            </a:extLst>
          </p:cNvPr>
          <p:cNvSpPr/>
          <p:nvPr/>
        </p:nvSpPr>
        <p:spPr>
          <a:xfrm rot="10800000">
            <a:off x="992437" y="4428781"/>
            <a:ext cx="263487" cy="101355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vac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BDC4BF-97BE-D3C9-7FE3-E46E82F9B1B0}"/>
              </a:ext>
            </a:extLst>
          </p:cNvPr>
          <p:cNvSpPr/>
          <p:nvPr/>
        </p:nvSpPr>
        <p:spPr>
          <a:xfrm rot="10800000">
            <a:off x="6356733" y="4428781"/>
            <a:ext cx="263487" cy="101355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vac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030AE8C-5205-AEE7-877B-F674C44CC4CD}"/>
              </a:ext>
            </a:extLst>
          </p:cNvPr>
          <p:cNvCxnSpPr/>
          <p:nvPr/>
        </p:nvCxnSpPr>
        <p:spPr>
          <a:xfrm>
            <a:off x="1255924" y="5706742"/>
            <a:ext cx="5100808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4BB5B15-C951-4459-F126-29F6D8ECA6D5}"/>
              </a:ext>
            </a:extLst>
          </p:cNvPr>
          <p:cNvCxnSpPr/>
          <p:nvPr/>
        </p:nvCxnSpPr>
        <p:spPr>
          <a:xfrm>
            <a:off x="1255924" y="5442333"/>
            <a:ext cx="0" cy="49575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0067338-04AB-330E-6E24-2574CFA0A17E}"/>
              </a:ext>
            </a:extLst>
          </p:cNvPr>
          <p:cNvCxnSpPr>
            <a:cxnSpLocks/>
          </p:cNvCxnSpPr>
          <p:nvPr/>
        </p:nvCxnSpPr>
        <p:spPr>
          <a:xfrm>
            <a:off x="6356732" y="5442333"/>
            <a:ext cx="0" cy="49575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0D8569F-C1C1-97D0-27DF-483A0D58AF8F}"/>
              </a:ext>
            </a:extLst>
          </p:cNvPr>
          <p:cNvSpPr txBox="1"/>
          <p:nvPr/>
        </p:nvSpPr>
        <p:spPr>
          <a:xfrm>
            <a:off x="3388146" y="5701464"/>
            <a:ext cx="836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10cm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F23469F-52A8-73BE-AFCC-08DDA65DC7BE}"/>
              </a:ext>
            </a:extLst>
          </p:cNvPr>
          <p:cNvSpPr txBox="1"/>
          <p:nvPr/>
        </p:nvSpPr>
        <p:spPr>
          <a:xfrm>
            <a:off x="1432192" y="4601978"/>
            <a:ext cx="2478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latin typeface="Lucida Grande" panose="020B0600040502020204" pitchFamily="34" charset="0"/>
                <a:cs typeface="Lucida Grande" panose="020B0600040502020204" pitchFamily="34" charset="0"/>
              </a:rPr>
              <a:t>v = 4 cm/s</a:t>
            </a:r>
          </a:p>
          <a:p>
            <a:pPr algn="l"/>
            <a:r>
              <a:rPr lang="en-US" sz="1200" dirty="0">
                <a:latin typeface="Lucida Grande" panose="020B0600040502020204" pitchFamily="34" charset="0"/>
                <a:cs typeface="Lucida Grande" panose="020B0600040502020204" pitchFamily="34" charset="0"/>
              </a:rPr>
              <a:t>Q = 0.1 s</a:t>
            </a:r>
            <a:r>
              <a:rPr lang="en-US" sz="1200" baseline="30000" dirty="0">
                <a:latin typeface="Lucida Grande" panose="020B0600040502020204" pitchFamily="34" charset="0"/>
                <a:cs typeface="Lucida Grande" panose="020B0600040502020204" pitchFamily="34" charset="0"/>
              </a:rPr>
              <a:t>-1</a:t>
            </a:r>
            <a:r>
              <a:rPr lang="en-US" sz="1200" dirty="0">
                <a:latin typeface="Lucida Grande" panose="020B0600040502020204" pitchFamily="34" charset="0"/>
                <a:cs typeface="Lucida Grande" panose="020B0600040502020204" pitchFamily="34" charset="0"/>
              </a:rPr>
              <a:t>cm</a:t>
            </a:r>
            <a:r>
              <a:rPr lang="en-US" sz="1200" baseline="30000" dirty="0">
                <a:latin typeface="Lucida Grande" panose="020B0600040502020204" pitchFamily="34" charset="0"/>
                <a:cs typeface="Lucida Grande" panose="020B0600040502020204" pitchFamily="34" charset="0"/>
              </a:rPr>
              <a:t>-3</a:t>
            </a:r>
          </a:p>
          <a:p>
            <a:pPr algn="l"/>
            <a:r>
              <a:rPr lang="el-GR" sz="1200" dirty="0">
                <a:latin typeface="Lucida Grande" panose="020B0600040502020204" pitchFamily="34" charset="0"/>
                <a:cs typeface="Lucida Grande" panose="020B0600040502020204" pitchFamily="34" charset="0"/>
              </a:rPr>
              <a:t>Σ</a:t>
            </a:r>
            <a:r>
              <a:rPr lang="en-US" sz="1200" dirty="0">
                <a:latin typeface="Lucida Grande" panose="020B0600040502020204" pitchFamily="34" charset="0"/>
                <a:cs typeface="Lucida Grande" panose="020B0600040502020204" pitchFamily="34" charset="0"/>
              </a:rPr>
              <a:t> =2 cm</a:t>
            </a:r>
            <a:r>
              <a:rPr lang="en-US" sz="1200" baseline="30000" dirty="0">
                <a:latin typeface="Lucida Grande" panose="020B0600040502020204" pitchFamily="34" charset="0"/>
                <a:cs typeface="Lucida Grande" panose="020B0600040502020204" pitchFamily="34" charset="0"/>
              </a:rPr>
              <a:t>-1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C4F722-E500-D2E5-D268-7B8B0D0E9231}"/>
              </a:ext>
            </a:extLst>
          </p:cNvPr>
          <p:cNvSpPr txBox="1"/>
          <p:nvPr/>
        </p:nvSpPr>
        <p:spPr>
          <a:xfrm>
            <a:off x="7586172" y="4491008"/>
            <a:ext cx="30603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Varied Parameters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l-GR" dirty="0">
                <a:latin typeface="Lucida Grande" panose="020B0600040502020204" pitchFamily="34" charset="0"/>
                <a:cs typeface="Lucida Grande" panose="020B0600040502020204" pitchFamily="34" charset="0"/>
              </a:rPr>
              <a:t>Δ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latin typeface="Lucida Grande" panose="020B0600040502020204" pitchFamily="34" charset="0"/>
                <a:cs typeface="Lucida Grande" panose="020B0600040502020204" pitchFamily="34" charset="0"/>
              </a:rPr>
              <a:t>Δ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l-GR" dirty="0">
                <a:latin typeface="Lucida Grande" panose="020B0600040502020204" pitchFamily="34" charset="0"/>
                <a:cs typeface="Lucida Grande" panose="020B0600040502020204" pitchFamily="34" charset="0"/>
              </a:rPr>
              <a:t>Σ</a:t>
            </a:r>
            <a:r>
              <a:rPr lang="en-US" baseline="-25000" dirty="0">
                <a:latin typeface="Lucida Grande" panose="020B0600040502020204" pitchFamily="34" charset="0"/>
                <a:cs typeface="Lucida Grande" panose="020B0600040502020204" pitchFamily="34" charset="0"/>
              </a:rPr>
              <a:t>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N</a:t>
            </a:r>
            <a:r>
              <a:rPr lang="en-US" baseline="-250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angles</a:t>
            </a:r>
            <a:endParaRPr lang="en-US" baseline="-250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213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9C60-3E81-EFEE-2D02-484AEA779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baseline="-25000" dirty="0"/>
              <a:t>4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6B25D-290E-2274-4E6C-B24956A91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78DEA-7A73-FC4B-769F-2E79B7717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52623-DC3F-35B5-633B-D29349BCC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2F23D3-4E1F-C68A-0A91-59504CF5A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975" y="1725828"/>
            <a:ext cx="737806" cy="4180901"/>
          </a:xfrm>
          <a:prstGeom prst="rect">
            <a:avLst/>
          </a:prstGeom>
        </p:spPr>
      </p:pic>
      <p:pic>
        <p:nvPicPr>
          <p:cNvPr id="9" name="Picture 8" descr="A green triangle with white text&#10;&#10;Description automatically generated">
            <a:extLst>
              <a:ext uri="{FF2B5EF4-FFF2-40B4-BE49-F238E27FC236}">
                <a16:creationId xmlns:a16="http://schemas.microsoft.com/office/drawing/2014/main" id="{F7022AEB-C20A-F46F-4F93-BC3FDD3FD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453" y="1106129"/>
            <a:ext cx="6400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23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5C9E9-589C-BD69-D0C0-49D64E725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524"/>
            <a:ext cx="9758082" cy="5905687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Code</a:t>
            </a:r>
            <a:br>
              <a:rPr lang="en-US" sz="3600" dirty="0"/>
            </a:br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CEMeNT</a:t>
            </a:r>
            <a:r>
              <a:rPr lang="en-US" sz="3600" dirty="0"/>
              <a:t>-PSAAP/Therefore</a:t>
            </a:r>
            <a:br>
              <a:rPr lang="en-US" sz="3600" dirty="0"/>
            </a:br>
            <a:br>
              <a:rPr lang="en-US" sz="3600" dirty="0"/>
            </a:br>
            <a:endParaRPr lang="en-US" sz="3600" dirty="0"/>
          </a:p>
          <a:p>
            <a:pPr marL="0" indent="0" algn="ctr">
              <a:buNone/>
            </a:pPr>
            <a:r>
              <a:rPr lang="en-US" sz="3600" dirty="0"/>
              <a:t>Center</a:t>
            </a:r>
            <a:br>
              <a:rPr lang="en-US" sz="3600" dirty="0"/>
            </a:br>
            <a:r>
              <a:rPr lang="en-US" sz="3600" dirty="0"/>
              <a:t>cement-</a:t>
            </a:r>
            <a:r>
              <a:rPr lang="en-US" sz="3600" dirty="0" err="1"/>
              <a:t>psaap.github.io</a:t>
            </a:r>
            <a:endParaRPr lang="en-US" sz="3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0577B-8946-B953-E4C6-5F47710F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E446E-8B2E-3FAB-2AB1-43A28A55B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CB768-9A99-7173-2C98-9E92BB92E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</a:t>
            </a:fld>
            <a:r>
              <a:rPr lang="en-US"/>
              <a:t>/&lt;total&gt;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781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34C5E-68AB-26EF-2DDC-B26F020C0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baseline="-25000" dirty="0"/>
              <a:t>16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88722-0D55-2364-BB49-345763610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EBE52-3DA0-5912-5104-E7364E222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CD2F4-C3B5-C616-5581-7DFF3A4B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3AC288-BD67-6D32-3C86-0625C5136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975" y="1725828"/>
            <a:ext cx="737806" cy="4180901"/>
          </a:xfrm>
          <a:prstGeom prst="rect">
            <a:avLst/>
          </a:prstGeom>
        </p:spPr>
      </p:pic>
      <p:pic>
        <p:nvPicPr>
          <p:cNvPr id="9" name="Picture 8" descr="A green triangle with white text&#10;&#10;Description automatically generated">
            <a:extLst>
              <a:ext uri="{FF2B5EF4-FFF2-40B4-BE49-F238E27FC236}">
                <a16:creationId xmlns:a16="http://schemas.microsoft.com/office/drawing/2014/main" id="{3F03374D-F48E-0571-3052-98943BBB5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453" y="1106129"/>
            <a:ext cx="640079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059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90F33-5277-B52D-EF66-649D6430D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baseline="-25000" dirty="0"/>
              <a:t>32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C9777-BD97-FE6F-BD6E-6FF8F7451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71ED0-F760-2237-294F-FF2D07604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F6FB3-AAA4-6522-8147-BDC66553F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21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0A2E8C-7374-AF05-CFEE-057B17BC9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975" y="1725828"/>
            <a:ext cx="737806" cy="4180901"/>
          </a:xfrm>
          <a:prstGeom prst="rect">
            <a:avLst/>
          </a:prstGeom>
        </p:spPr>
      </p:pic>
      <p:pic>
        <p:nvPicPr>
          <p:cNvPr id="12" name="Picture 11" descr="A green and yellow triangle with white text&#10;&#10;Description automatically generated">
            <a:extLst>
              <a:ext uri="{FF2B5EF4-FFF2-40B4-BE49-F238E27FC236}">
                <a16:creationId xmlns:a16="http://schemas.microsoft.com/office/drawing/2014/main" id="{EF39D2A6-4AE3-AEFA-D0A3-A3BC39C71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852" y="1102227"/>
            <a:ext cx="6406002" cy="480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4165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1CE9D-8BD4-1E9E-E590-4819132A9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baseline="-25000" dirty="0"/>
              <a:t>64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1789C-EE3D-147C-2679-0D0639969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96DC4-211D-2EFE-4E34-532945B85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5C9F2-3C8F-DDEE-FFB3-75BC80900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22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7A746E-1E5F-DEB0-233B-46A61313F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975" y="1725828"/>
            <a:ext cx="737806" cy="4180901"/>
          </a:xfrm>
          <a:prstGeom prst="rect">
            <a:avLst/>
          </a:prstGeom>
        </p:spPr>
      </p:pic>
      <p:pic>
        <p:nvPicPr>
          <p:cNvPr id="12" name="Picture 11" descr="A green and yellow triangle with white text&#10;&#10;Description automatically generated">
            <a:extLst>
              <a:ext uri="{FF2B5EF4-FFF2-40B4-BE49-F238E27FC236}">
                <a16:creationId xmlns:a16="http://schemas.microsoft.com/office/drawing/2014/main" id="{070F6918-4BE7-1B05-061D-46226E262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453" y="1106129"/>
            <a:ext cx="6400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534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52BE6-0BD1-88AE-12E7-98491E0AD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baseline="-25000" dirty="0"/>
              <a:t>128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E3FFA-E4B8-40FA-9810-2DEE8EAB5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3B121-28A6-2484-9344-ABAF7D06B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FAF60-6EE6-D26F-4FA5-D0CEC968C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832CC9-0487-3773-A41C-12EC871A7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975" y="1725828"/>
            <a:ext cx="737806" cy="4180901"/>
          </a:xfrm>
          <a:prstGeom prst="rect">
            <a:avLst/>
          </a:prstGeom>
        </p:spPr>
      </p:pic>
      <p:pic>
        <p:nvPicPr>
          <p:cNvPr id="12" name="Picture 11" descr="A green and blue triangle with white text&#10;&#10;Description automatically generated">
            <a:extLst>
              <a:ext uri="{FF2B5EF4-FFF2-40B4-BE49-F238E27FC236}">
                <a16:creationId xmlns:a16="http://schemas.microsoft.com/office/drawing/2014/main" id="{849DC1BF-E3E0-71FA-4028-26558DDFB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453" y="1106129"/>
            <a:ext cx="6400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818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5A98-FC20-0DAE-779F-051C2F4F5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baseline="-25000" dirty="0"/>
              <a:t>256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49178-8A79-B519-751C-9BA1E18BE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2AE06-4945-07E2-1DFA-999BAF64A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3F9AC-6657-3577-0389-F3451B4EB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24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1A4649-1E79-1FB5-8447-50C33AD21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975" y="1725828"/>
            <a:ext cx="737806" cy="4180901"/>
          </a:xfrm>
          <a:prstGeom prst="rect">
            <a:avLst/>
          </a:prstGeom>
        </p:spPr>
      </p:pic>
      <p:pic>
        <p:nvPicPr>
          <p:cNvPr id="12" name="Picture 11" descr="A blue triangle with white text&#10;&#10;Description automatically generated">
            <a:extLst>
              <a:ext uri="{FF2B5EF4-FFF2-40B4-BE49-F238E27FC236}">
                <a16:creationId xmlns:a16="http://schemas.microsoft.com/office/drawing/2014/main" id="{B4ABE10E-DCC6-5FD2-28A9-C5DA2EFCD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453" y="1106129"/>
            <a:ext cx="6400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12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272CB-313C-7E17-D860-A3BCEBF87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2A85D-734D-58DD-460F-50157C693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overcome communication v work paradigm for GPUs around S</a:t>
            </a:r>
            <a:r>
              <a:rPr lang="en-US" baseline="-25000" dirty="0"/>
              <a:t>16</a:t>
            </a:r>
          </a:p>
          <a:p>
            <a:r>
              <a:rPr lang="en-US" dirty="0"/>
              <a:t>OCI seems to outperform SI thru S</a:t>
            </a:r>
            <a:r>
              <a:rPr lang="en-US" baseline="-25000" dirty="0"/>
              <a:t>64</a:t>
            </a:r>
          </a:p>
          <a:p>
            <a:r>
              <a:rPr lang="en-US" dirty="0"/>
              <a:t>As angular quadrature becomes the dominant parallelizable dimension, SI moves wins out, with no speed up found by S</a:t>
            </a:r>
            <a:r>
              <a:rPr lang="en-US" baseline="-25000" dirty="0"/>
              <a:t>256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4FF8-8CFB-7F55-17AE-C7886CCF1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49EF6-277C-709B-408F-8937803D0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94334-8388-997C-B2DB-954BD1733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25</a:t>
            </a:fld>
            <a:r>
              <a:rPr lang="en-US"/>
              <a:t>/&lt;total&gt;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6713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44CF0-71CE-35F6-E4C4-37327D737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D74E5-E572-B3C7-A7A2-496F1EE39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OCI outperforms SI in parallel performance when there are many many more cells then angles on GPUs</a:t>
            </a:r>
          </a:p>
          <a:p>
            <a:r>
              <a:rPr lang="en-US" dirty="0"/>
              <a:t>OCI still underperforms in unfavorable problem regimes (i.e., highly scattering)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1803D-F2E4-2951-0B7B-ACCA0B5DB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B8E7C-8A1B-2CB0-044C-11060E336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693E3-F012-5324-3B76-B16A72B91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318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447DE-F619-08D6-8980-90E2A0373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686D5-277C-9906-AD87-848567DB0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Explorations with preconditioners and/or synthetic acceleration</a:t>
            </a:r>
          </a:p>
          <a:p>
            <a:r>
              <a:rPr lang="en-US" dirty="0"/>
              <a:t>Energy dependence, converging all groups at the same time</a:t>
            </a:r>
          </a:p>
          <a:p>
            <a:r>
              <a:rPr lang="en-US" dirty="0"/>
              <a:t>Explorations of exascale hardware (large memory bus between GPU and CPU)</a:t>
            </a:r>
          </a:p>
          <a:p>
            <a:r>
              <a:rPr lang="en-US" dirty="0"/>
              <a:t>Performance comparison of developer toolchains across hardware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4C761-CAF0-D826-E6CB-8467E09DD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C0E968-1B04-F4A9-D645-383281C4F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F159B-E7FA-8D0E-2EFD-219DA345B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126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38A0F-9A72-22B6-843C-9FC0E064A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4A632-EE72-2123-98CD-429FE44C5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343434"/>
                </a:solidFill>
                <a:effectLst/>
                <a:latin typeface="-apple-system"/>
              </a:rPr>
              <a:t>This work was supported by the Center for Exascale Monte-Carlo Neutron Transport (</a:t>
            </a:r>
            <a:r>
              <a:rPr lang="en-US" b="0" i="0" dirty="0" err="1">
                <a:solidFill>
                  <a:srgbClr val="343434"/>
                </a:solidFill>
                <a:effectLst/>
                <a:latin typeface="-apple-system"/>
              </a:rPr>
              <a:t>CEMeNT</a:t>
            </a:r>
            <a:r>
              <a:rPr lang="en-US" b="0" i="0" dirty="0">
                <a:solidFill>
                  <a:srgbClr val="343434"/>
                </a:solidFill>
                <a:effectLst/>
                <a:latin typeface="-apple-system"/>
              </a:rPr>
              <a:t>) a PSAAP-III project funded by the Department of Energy, grant number: DE-NA003967.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F670B-07B8-F46F-7924-36FFD5B9F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4A3EF-296D-2D88-882E-DB1AA91A4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B639A-5EE2-1486-A8E1-E6DE9A2A0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6735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F07A6-9C91-6775-849C-E0D3E19AC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75307" cy="5396697"/>
          </a:xfrm>
        </p:spPr>
        <p:txBody>
          <a:bodyPr>
            <a:normAutofit/>
          </a:bodyPr>
          <a:lstStyle/>
          <a:p>
            <a:pPr algn="ctr"/>
            <a:r>
              <a:rPr lang="en-US" sz="8800" i="1" dirty="0"/>
              <a:t>Questions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69854-B23C-8488-99AC-B91B9C45A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197B0-194E-1DC8-CBD1-D3AD0611C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79D5A-0919-3C65-7753-052F8BA9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922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C4A22-C577-3F75-21A2-06AEA6AAD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86E58-1DFC-596B-D708-BB9578FFE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8D66D-8026-A1DC-A789-0FB357CBD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AB8C22-7B2C-4483-003D-B45294799B2E}"/>
              </a:ext>
            </a:extLst>
          </p:cNvPr>
          <p:cNvSpPr/>
          <p:nvPr/>
        </p:nvSpPr>
        <p:spPr>
          <a:xfrm>
            <a:off x="2729755" y="1575753"/>
            <a:ext cx="11537576" cy="264687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RightFacing"/>
              <a:lightRig rig="threePt" dir="t"/>
            </a:scene3d>
          </a:bodyPr>
          <a:lstStyle/>
          <a:p>
            <a:pPr algn="ctr"/>
            <a:r>
              <a:rPr lang="en-US" sz="16600" b="1" i="1" dirty="0">
                <a:ln w="12700" cmpd="sng">
                  <a:solidFill>
                    <a:schemeClr val="tx1"/>
                  </a:solidFill>
                  <a:prstDash val="solid"/>
                </a:ln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Lucida Grande" panose="020B0600040502020204" pitchFamily="34" charset="0"/>
                <a:cs typeface="Lucida Grande" panose="020B0600040502020204" pitchFamily="34" charset="0"/>
              </a:rPr>
              <a:t>EXASCALE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58CBDB-4068-4A75-8F0A-9690D4145C37}"/>
              </a:ext>
            </a:extLst>
          </p:cNvPr>
          <p:cNvSpPr txBox="1"/>
          <p:nvPr/>
        </p:nvSpPr>
        <p:spPr>
          <a:xfrm>
            <a:off x="304799" y="1067921"/>
            <a:ext cx="27521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i="1" dirty="0">
                <a:latin typeface="Lucida Grande" panose="020B0600040502020204" pitchFamily="34" charset="0"/>
                <a:cs typeface="Lucida Grande" panose="020B0600040502020204" pitchFamily="34" charset="0"/>
              </a:rPr>
              <a:t>THE</a:t>
            </a:r>
            <a:endParaRPr lang="en-US" sz="4400" i="1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73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E4F7A-A014-159F-66A3-3BB2DE279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3AD5-8573-6C56-BFDD-5D96A0ECB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[1] M. L. Adams and E. W. Larsen. “Fast iterative methods for discrete-ordinates particle transport calculations.” </a:t>
            </a:r>
            <a:r>
              <a:rPr lang="en-US" sz="1600" i="1" dirty="0"/>
              <a:t>Progress in nuclear energy</a:t>
            </a:r>
            <a:r>
              <a:rPr lang="en-US" sz="1600" dirty="0"/>
              <a:t>, </a:t>
            </a:r>
            <a:r>
              <a:rPr lang="en-US" sz="1600" b="1" dirty="0"/>
              <a:t>40</a:t>
            </a:r>
            <a:r>
              <a:rPr lang="en-US" sz="1600" dirty="0"/>
              <a:t>(1), pp. 3–159 (2002).</a:t>
            </a:r>
          </a:p>
          <a:p>
            <a:pPr marL="0" indent="0">
              <a:buNone/>
            </a:pPr>
            <a:r>
              <a:rPr lang="en-US" sz="1600" dirty="0"/>
              <a:t>[2] R. S. Baker. “An SN Algorithm for Modern Architectures.” </a:t>
            </a:r>
            <a:r>
              <a:rPr lang="en-US" sz="1600" i="1" dirty="0"/>
              <a:t>Nuclear science and engineering</a:t>
            </a:r>
            <a:r>
              <a:rPr lang="en-US" sz="1600" dirty="0"/>
              <a:t>, </a:t>
            </a:r>
            <a:r>
              <a:rPr lang="en-US" sz="1600" b="1" dirty="0"/>
              <a:t>185</a:t>
            </a:r>
            <a:r>
              <a:rPr lang="en-US" sz="1600" dirty="0"/>
              <a:t>(1), pp. 107–116 (2017)</a:t>
            </a:r>
          </a:p>
          <a:p>
            <a:pPr marL="0" indent="0">
              <a:buNone/>
            </a:pPr>
            <a:r>
              <a:rPr lang="en-US" sz="1600" dirty="0"/>
              <a:t>[3] D. </a:t>
            </a:r>
            <a:r>
              <a:rPr lang="en-US" sz="1600" dirty="0" err="1"/>
              <a:t>Anistratov</a:t>
            </a:r>
            <a:r>
              <a:rPr lang="en-US" sz="1600" dirty="0"/>
              <a:t> and Y. Y. </a:t>
            </a:r>
            <a:r>
              <a:rPr lang="en-US" sz="1600" dirty="0" err="1"/>
              <a:t>Azmy</a:t>
            </a:r>
            <a:r>
              <a:rPr lang="en-US" sz="1600" dirty="0"/>
              <a:t>. “Iterative stability analysis of spatial domain decomposition based on block Jacobi algorithm for the diamond-difference scheme.” </a:t>
            </a:r>
            <a:r>
              <a:rPr lang="en-US" sz="1600" i="1" dirty="0"/>
              <a:t>Journal of Computational Physics</a:t>
            </a:r>
            <a:r>
              <a:rPr lang="en-US" sz="1600" dirty="0"/>
              <a:t>, </a:t>
            </a:r>
            <a:r>
              <a:rPr lang="en-US" sz="1600" b="1" dirty="0"/>
              <a:t>297</a:t>
            </a:r>
            <a:r>
              <a:rPr lang="en-US" sz="1600" dirty="0"/>
              <a:t>(C), pp. 462–479 (2015).</a:t>
            </a:r>
          </a:p>
          <a:p>
            <a:pPr marL="0" indent="0">
              <a:buNone/>
            </a:pPr>
            <a:r>
              <a:rPr lang="en-US" sz="1600" dirty="0"/>
              <a:t>[4] D. S. Hoagland and Y. Y. </a:t>
            </a:r>
            <a:r>
              <a:rPr lang="en-US" sz="1600" dirty="0" err="1"/>
              <a:t>Azmy</a:t>
            </a:r>
            <a:r>
              <a:rPr lang="en-US" sz="1600" dirty="0"/>
              <a:t>. “Hybrid approaches for accelerated convergence of block-Jacobi iterative methods for solution of the neutron transport equation.” </a:t>
            </a:r>
            <a:r>
              <a:rPr lang="en-US" sz="1600" i="1" dirty="0"/>
              <a:t>Journal of Computational Physics</a:t>
            </a:r>
            <a:r>
              <a:rPr lang="en-US" sz="1600" dirty="0"/>
              <a:t>, </a:t>
            </a:r>
            <a:r>
              <a:rPr lang="en-US" sz="1600" b="1" dirty="0"/>
              <a:t>439</a:t>
            </a:r>
            <a:r>
              <a:rPr lang="en-US" sz="1600" dirty="0"/>
              <a:t>(2021). URL https://</a:t>
            </a:r>
            <a:r>
              <a:rPr lang="en-US" sz="1600" dirty="0" err="1"/>
              <a:t>www.osti.gov</a:t>
            </a:r>
            <a:r>
              <a:rPr lang="en-US" sz="1600" dirty="0"/>
              <a:t>/</a:t>
            </a:r>
            <a:r>
              <a:rPr lang="en-US" sz="1600" dirty="0" err="1"/>
              <a:t>biblio</a:t>
            </a:r>
            <a:r>
              <a:rPr lang="en-US" sz="1600" dirty="0"/>
              <a:t>/1815296.</a:t>
            </a:r>
          </a:p>
          <a:p>
            <a:pPr marL="0" indent="0">
              <a:buNone/>
            </a:pPr>
            <a:r>
              <a:rPr lang="en-US" sz="1600" dirty="0"/>
              <a:t>[5] I. </a:t>
            </a:r>
            <a:r>
              <a:rPr lang="en-US" sz="1600" dirty="0" err="1"/>
              <a:t>Variansyah</a:t>
            </a:r>
            <a:r>
              <a:rPr lang="en-US" sz="1600" dirty="0"/>
              <a:t>, E. W. Larsen, and W. Martin. “A Robust Second-Order Multiple Balance Method for Time-Dependent Neutron Transport Simulations.” </a:t>
            </a:r>
            <a:r>
              <a:rPr lang="en-US" sz="1600" i="1" dirty="0"/>
              <a:t>The European Physical Journal Conferences</a:t>
            </a:r>
            <a:r>
              <a:rPr lang="en-US" sz="1600" dirty="0"/>
              <a:t>, </a:t>
            </a:r>
            <a:r>
              <a:rPr lang="en-US" sz="1600" b="1" dirty="0"/>
              <a:t>247</a:t>
            </a:r>
            <a:r>
              <a:rPr lang="en-US" sz="1600" dirty="0"/>
              <a:t>, p. 03024 (2021).</a:t>
            </a:r>
          </a:p>
          <a:p>
            <a:pPr marL="0" indent="0">
              <a:buNone/>
            </a:pPr>
            <a:r>
              <a:rPr lang="en-US" sz="1600" dirty="0"/>
              <a:t>[6] M. L. Adams. “</a:t>
            </a:r>
            <a:r>
              <a:rPr lang="en-US" sz="1600" dirty="0" err="1"/>
              <a:t>Subcell</a:t>
            </a:r>
            <a:r>
              <a:rPr lang="en-US" sz="1600" dirty="0"/>
              <a:t> balance methods for radiative transfer on arbitrary grids.” </a:t>
            </a:r>
            <a:r>
              <a:rPr lang="en-US" sz="1600" i="1" dirty="0"/>
              <a:t>Transport Theory and Statistical Physics</a:t>
            </a:r>
            <a:r>
              <a:rPr lang="en-US" sz="1600" dirty="0"/>
              <a:t>, </a:t>
            </a:r>
            <a:r>
              <a:rPr lang="en-US" sz="1600" b="1" dirty="0"/>
              <a:t>26</a:t>
            </a:r>
            <a:r>
              <a:rPr lang="en-US" sz="1600" dirty="0"/>
              <a:t>(4-5), pp. 385–431 (1997). URL https://</a:t>
            </a:r>
            <a:r>
              <a:rPr lang="en-US" sz="1600" dirty="0" err="1"/>
              <a:t>doi.org</a:t>
            </a:r>
            <a:r>
              <a:rPr lang="en-US" sz="1600" dirty="0"/>
              <a:t>/10.1080/00411459708017924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C1056-2B4B-6E51-D808-FD3DA6C38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87D91-12A2-6F1D-11BE-623A594B3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F5BF9-400E-EDBC-AC05-888AA748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723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B72D-FCE8-CB75-D0DB-F1DE72A34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Backmatter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91373-CA11-DB11-FC9E-3E61BFAE58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2E7ED-FF51-A3C0-B85C-7E15B1A2D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6F460-3787-9676-2A59-D19971C0F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5622C-E1BA-DFB4-AC9F-B9EB837F1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11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F6235-0126-4083-6CAA-DF33DC36C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Computations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437DD-1CAA-FF6B-C240-EEE9783D7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Instruction Multiple Thread (SIMT)</a:t>
            </a:r>
          </a:p>
          <a:p>
            <a:r>
              <a:rPr lang="en-US" dirty="0"/>
              <a:t>Beat communication v work paradigm</a:t>
            </a:r>
          </a:p>
          <a:p>
            <a:r>
              <a:rPr lang="en-US" dirty="0"/>
              <a:t>Un-divergent algorithms with local data</a:t>
            </a:r>
          </a:p>
          <a:p>
            <a:r>
              <a:rPr lang="en-US" dirty="0"/>
              <a:t>Ideally some kind of abstraction (compiler toolchains?)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04427-2708-658B-2DE7-F8EEEEFBB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FB6F4-16C7-F242-A052-93BAF7D3A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BEA86-1504-3EB5-5C07-0E3B26AB6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4</a:t>
            </a:fld>
            <a:r>
              <a:rPr lang="en-US" dirty="0"/>
              <a:t>/&lt;total&gt;</a:t>
            </a:r>
          </a:p>
        </p:txBody>
      </p:sp>
    </p:spTree>
    <p:extLst>
      <p:ext uri="{BB962C8B-B14F-4D97-AF65-F5344CB8AC3E}">
        <p14:creationId xmlns:p14="http://schemas.microsoft.com/office/powerpoint/2010/main" val="4027834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A7EE8-D3EB-AC2D-ABAC-CB15DDEF2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</a:t>
            </a:r>
            <a:r>
              <a:rPr lang="en-US" sz="3200" dirty="0"/>
              <a:t>Transient Deterministic Transport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095A0-F81E-309D-4EE0-5D4BC6DEB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Transport sweeps aka source Iterations aka Richardson iterations [1]</a:t>
            </a:r>
          </a:p>
          <a:p>
            <a:r>
              <a:rPr lang="en-US" dirty="0"/>
              <a:t>K-B-A Algorithms above 1D [2]</a:t>
            </a:r>
          </a:p>
          <a:p>
            <a:r>
              <a:rPr lang="en-US" dirty="0"/>
              <a:t>Preconditioners &amp;/or synthetic accelerators</a:t>
            </a:r>
          </a:p>
          <a:p>
            <a:r>
              <a:rPr lang="en-US" dirty="0"/>
              <a:t>Many many many bells and whistles</a:t>
            </a:r>
          </a:p>
          <a:p>
            <a:r>
              <a:rPr lang="en-US" dirty="0"/>
              <a:t>Partisan (LANL), </a:t>
            </a:r>
            <a:r>
              <a:rPr lang="en-US" dirty="0" err="1"/>
              <a:t>Ardra</a:t>
            </a:r>
            <a:r>
              <a:rPr lang="en-US" dirty="0"/>
              <a:t> (LLNL), </a:t>
            </a:r>
            <a:r>
              <a:rPr lang="en-US" dirty="0" err="1"/>
              <a:t>Denovo</a:t>
            </a:r>
            <a:r>
              <a:rPr lang="en-US" dirty="0"/>
              <a:t> (ORNL) Etc.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EA0A1-C68D-ADA5-9180-3E99A7DAA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7ABBA-B04C-BB5C-01B0-830055940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8927D-BD4A-A187-295A-E8FE13E10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5</a:t>
            </a:fld>
            <a:r>
              <a:rPr lang="en-US"/>
              <a:t>/&lt;total&gt;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000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2DCCB-0781-C916-D110-DEC776E3F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Neutron Transport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330C8-3DC6-1EB8-E6F4-359918A12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World’s simplest problem…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6318B-6805-F021-6062-05E74F8E6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218" y="2465897"/>
            <a:ext cx="10515599" cy="14902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63FF92-2B1E-8850-78BD-1EF5016CF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775" y="4249655"/>
            <a:ext cx="4413250" cy="1484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8794B2-CA2E-DF2A-ACC8-8890A2FF7D16}"/>
              </a:ext>
            </a:extLst>
          </p:cNvPr>
          <p:cNvSpPr txBox="1"/>
          <p:nvPr/>
        </p:nvSpPr>
        <p:spPr>
          <a:xfrm>
            <a:off x="1035429" y="3653278"/>
            <a:ext cx="59351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Assumptions: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Slab wall geometry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Axi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-symmetric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Isotropic source and scattering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G-L quadrature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Monoenergetic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NOT Steady State!!!!</a:t>
            </a:r>
          </a:p>
          <a:p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62416-C199-1471-68B8-A3BD2D6FA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CDC06D-FDAB-1742-88D0-0F61C238C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OCI on GPUs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E8885F-F1EB-4679-6E08-1774E46C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15CC01-2D15-692B-5A6B-90B26DC2B3D7}"/>
              </a:ext>
            </a:extLst>
          </p:cNvPr>
          <p:cNvSpPr txBox="1"/>
          <p:nvPr/>
        </p:nvSpPr>
        <p:spPr>
          <a:xfrm rot="19429668">
            <a:off x="2214185" y="1438375"/>
            <a:ext cx="10854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 err="1">
                <a:latin typeface="Comic Sans MS" panose="030F0902030302020204" pitchFamily="66" charset="0"/>
                <a:cs typeface="Lucida Grande" panose="020B0600040502020204" pitchFamily="34" charset="0"/>
              </a:rPr>
              <a:t>kinda</a:t>
            </a:r>
            <a:endParaRPr lang="en-US" sz="2400" dirty="0">
              <a:latin typeface="Comic Sans MS" panose="030F0902030302020204" pitchFamily="66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28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75EBA-0303-AF8E-7B0F-A2DC5B786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Intrgro</a:t>
            </a:r>
            <a:r>
              <a:rPr lang="en-US" dirty="0"/>
              <a:t>-PDE requires some kind of iterative method</a:t>
            </a:r>
          </a:p>
          <a:p>
            <a:r>
              <a:rPr lang="en-US" dirty="0"/>
              <a:t>Very large phase space</a:t>
            </a:r>
          </a:p>
          <a:p>
            <a:r>
              <a:rPr lang="en-US" dirty="0"/>
              <a:t>We want to go fast ∴ parallelize &amp; hardware accelerate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703E8C-82A9-9D21-4165-97A8FDC9B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Iterative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5220E4-6714-16C2-5C52-4B28A32CF7C3}"/>
              </a:ext>
            </a:extLst>
          </p:cNvPr>
          <p:cNvSpPr txBox="1"/>
          <p:nvPr/>
        </p:nvSpPr>
        <p:spPr>
          <a:xfrm>
            <a:off x="838200" y="4432776"/>
            <a:ext cx="3425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N</a:t>
            </a:r>
            <a:r>
              <a:rPr lang="en-US" sz="3600" baseline="-250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angle</a:t>
            </a:r>
            <a:r>
              <a:rPr lang="en-US" sz="3600" dirty="0">
                <a:latin typeface="Lucida Grande" panose="020B0600040502020204" pitchFamily="34" charset="0"/>
                <a:cs typeface="Lucida Grande" panose="020B0600040502020204" pitchFamily="34" charset="0"/>
              </a:rPr>
              <a:t> &lt;&lt; </a:t>
            </a:r>
            <a:r>
              <a:rPr lang="en-US" sz="36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N</a:t>
            </a:r>
            <a:r>
              <a:rPr lang="en-US" sz="3600" baseline="-250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cell</a:t>
            </a:r>
            <a:endParaRPr lang="en-US" sz="3600" baseline="-250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B42C2-3BC2-CD18-E7B1-5CC8CD539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06E7B-2526-CD59-A8ED-7F23C1CB2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D93CE2-AB05-0B7F-4FA6-DC31B9279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7</a:t>
            </a:fld>
            <a:endParaRPr lang="en-US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6F9BA61D-A6E3-B737-2E2C-1CDC2E4EBA9A}"/>
              </a:ext>
            </a:extLst>
          </p:cNvPr>
          <p:cNvSpPr txBox="1">
            <a:spLocks/>
          </p:cNvSpPr>
          <p:nvPr/>
        </p:nvSpPr>
        <p:spPr>
          <a:xfrm>
            <a:off x="6232055" y="4432776"/>
            <a:ext cx="5379723" cy="7341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ucida Grande" panose="020B0600040502020204" pitchFamily="34" charset="0"/>
                <a:ea typeface="+mn-ea"/>
                <a:cs typeface="Lucida Grande" panose="020B06000405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ucida Grande" panose="020B0600040502020204" pitchFamily="34" charset="0"/>
                <a:ea typeface="+mn-ea"/>
                <a:cs typeface="Lucida Grande" panose="020B06000405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ucida Grande" panose="020B0600040502020204" pitchFamily="34" charset="0"/>
                <a:ea typeface="+mn-ea"/>
                <a:cs typeface="Lucida Grande" panose="020B06000405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ucida Grande" panose="020B0600040502020204" pitchFamily="34" charset="0"/>
                <a:ea typeface="+mn-ea"/>
                <a:cs typeface="Lucida Grande" panose="020B06000405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ucida Grande" panose="020B0600040502020204" pitchFamily="34" charset="0"/>
                <a:ea typeface="+mn-ea"/>
                <a:cs typeface="Lucida Grande" panose="020B06000405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/>
              <a:t>N = 4*</a:t>
            </a:r>
            <a:r>
              <a:rPr lang="en-US" sz="3600" dirty="0" err="1"/>
              <a:t>N</a:t>
            </a:r>
            <a:r>
              <a:rPr lang="en-US" sz="3600" baseline="-25000" dirty="0" err="1"/>
              <a:t>time</a:t>
            </a:r>
            <a:r>
              <a:rPr lang="en-US" sz="3600" dirty="0"/>
              <a:t>* </a:t>
            </a:r>
            <a:r>
              <a:rPr lang="en-US" sz="3600" dirty="0" err="1"/>
              <a:t>N</a:t>
            </a:r>
            <a:r>
              <a:rPr lang="en-US" sz="3600" baseline="-25000" dirty="0" err="1"/>
              <a:t>angle</a:t>
            </a:r>
            <a:r>
              <a:rPr lang="en-US" sz="3600" dirty="0"/>
              <a:t>*</a:t>
            </a:r>
            <a:r>
              <a:rPr lang="en-US" sz="3600" dirty="0" err="1"/>
              <a:t>N</a:t>
            </a:r>
            <a:r>
              <a:rPr lang="en-US" sz="3600" baseline="-25000" dirty="0" err="1"/>
              <a:t>cell</a:t>
            </a:r>
            <a:endParaRPr lang="en-US" sz="3600" baseline="-25000" dirty="0"/>
          </a:p>
        </p:txBody>
      </p:sp>
    </p:spTree>
    <p:extLst>
      <p:ext uri="{BB962C8B-B14F-4D97-AF65-F5344CB8AC3E}">
        <p14:creationId xmlns:p14="http://schemas.microsoft.com/office/powerpoint/2010/main" val="363570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26ADA-593A-89CD-6FD9-097940A23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iteration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87EC60-C349-1410-E78B-BB5199DB5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4ADDC-2BA7-A4E0-78C5-AEBC94944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B4748-F60F-7114-46EA-25FC87571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8</a:t>
            </a:fld>
            <a:r>
              <a:rPr lang="en-US"/>
              <a:t>/&lt;total&gt;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31C0DD-1A56-16ED-5C44-AC9BA85256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3" r="8942" b="25072"/>
          <a:stretch/>
        </p:blipFill>
        <p:spPr>
          <a:xfrm>
            <a:off x="5499217" y="2153287"/>
            <a:ext cx="5778754" cy="687740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C7E327D-B0B8-EB67-6834-BD13FF970ACF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8851517" y="2036549"/>
            <a:ext cx="1561990" cy="87130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9B004BD-0ABF-6B3C-7E45-61DF9B8AB52D}"/>
              </a:ext>
            </a:extLst>
          </p:cNvPr>
          <p:cNvSpPr txBox="1"/>
          <p:nvPr/>
        </p:nvSpPr>
        <p:spPr>
          <a:xfrm>
            <a:off x="10413507" y="1867272"/>
            <a:ext cx="1145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known</a:t>
            </a:r>
            <a:endParaRPr lang="en-US" sz="12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6A092BC-972E-29FA-59A5-2DFB85E48FDA}"/>
              </a:ext>
            </a:extLst>
          </p:cNvPr>
          <p:cNvCxnSpPr>
            <a:cxnSpLocks/>
          </p:cNvCxnSpPr>
          <p:nvPr/>
        </p:nvCxnSpPr>
        <p:spPr>
          <a:xfrm flipV="1">
            <a:off x="5675769" y="2267100"/>
            <a:ext cx="742330" cy="57392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F0A4342-6586-5E26-4A02-862C2DA6D2CB}"/>
              </a:ext>
            </a:extLst>
          </p:cNvPr>
          <p:cNvCxnSpPr>
            <a:cxnSpLocks/>
          </p:cNvCxnSpPr>
          <p:nvPr/>
        </p:nvCxnSpPr>
        <p:spPr>
          <a:xfrm flipV="1">
            <a:off x="6740329" y="2267100"/>
            <a:ext cx="742330" cy="57392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62CFF8C9-BA01-51E9-66D5-A6ECAD199298}"/>
              </a:ext>
            </a:extLst>
          </p:cNvPr>
          <p:cNvSpPr txBox="1"/>
          <p:nvPr/>
        </p:nvSpPr>
        <p:spPr>
          <a:xfrm>
            <a:off x="5834021" y="3305460"/>
            <a:ext cx="1282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aka Ax=b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5A5A23-A36B-C02D-B959-87B2746E9871}"/>
              </a:ext>
            </a:extLst>
          </p:cNvPr>
          <p:cNvSpPr txBox="1"/>
          <p:nvPr/>
        </p:nvSpPr>
        <p:spPr>
          <a:xfrm>
            <a:off x="7088720" y="3304435"/>
            <a:ext cx="2110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solve for </a:t>
            </a:r>
            <a:r>
              <a:rPr lang="el-GR" sz="1600" b="0" i="0" dirty="0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ψ</a:t>
            </a:r>
            <a:endParaRPr lang="en-US" sz="16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50" name="Bent-Up Arrow 49">
            <a:extLst>
              <a:ext uri="{FF2B5EF4-FFF2-40B4-BE49-F238E27FC236}">
                <a16:creationId xmlns:a16="http://schemas.microsoft.com/office/drawing/2014/main" id="{09A6C566-86F0-EBCD-7353-A130D0CF08EE}"/>
              </a:ext>
            </a:extLst>
          </p:cNvPr>
          <p:cNvSpPr/>
          <p:nvPr/>
        </p:nvSpPr>
        <p:spPr>
          <a:xfrm>
            <a:off x="9549641" y="2750973"/>
            <a:ext cx="664512" cy="802341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5DED224-D77A-F5FB-5DBD-9DC532C62D9E}"/>
              </a:ext>
            </a:extLst>
          </p:cNvPr>
          <p:cNvCxnSpPr>
            <a:cxnSpLocks/>
          </p:cNvCxnSpPr>
          <p:nvPr/>
        </p:nvCxnSpPr>
        <p:spPr>
          <a:xfrm flipV="1">
            <a:off x="7938242" y="2269848"/>
            <a:ext cx="742330" cy="57392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55" name="Table 55">
            <a:extLst>
              <a:ext uri="{FF2B5EF4-FFF2-40B4-BE49-F238E27FC236}">
                <a16:creationId xmlns:a16="http://schemas.microsoft.com/office/drawing/2014/main" id="{0C8B1FF0-5B71-7684-1831-5635F1C4D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227184"/>
              </p:ext>
            </p:extLst>
          </p:nvPr>
        </p:nvGraphicFramePr>
        <p:xfrm>
          <a:off x="5570434" y="4502163"/>
          <a:ext cx="5778755" cy="983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5751">
                  <a:extLst>
                    <a:ext uri="{9D8B030D-6E8A-4147-A177-3AD203B41FA5}">
                      <a16:colId xmlns:a16="http://schemas.microsoft.com/office/drawing/2014/main" val="1156931307"/>
                    </a:ext>
                  </a:extLst>
                </a:gridCol>
                <a:gridCol w="1155751">
                  <a:extLst>
                    <a:ext uri="{9D8B030D-6E8A-4147-A177-3AD203B41FA5}">
                      <a16:colId xmlns:a16="http://schemas.microsoft.com/office/drawing/2014/main" val="4068968586"/>
                    </a:ext>
                  </a:extLst>
                </a:gridCol>
                <a:gridCol w="1155751">
                  <a:extLst>
                    <a:ext uri="{9D8B030D-6E8A-4147-A177-3AD203B41FA5}">
                      <a16:colId xmlns:a16="http://schemas.microsoft.com/office/drawing/2014/main" val="2314024230"/>
                    </a:ext>
                  </a:extLst>
                </a:gridCol>
                <a:gridCol w="1155751">
                  <a:extLst>
                    <a:ext uri="{9D8B030D-6E8A-4147-A177-3AD203B41FA5}">
                      <a16:colId xmlns:a16="http://schemas.microsoft.com/office/drawing/2014/main" val="251073937"/>
                    </a:ext>
                  </a:extLst>
                </a:gridCol>
                <a:gridCol w="1155751">
                  <a:extLst>
                    <a:ext uri="{9D8B030D-6E8A-4147-A177-3AD203B41FA5}">
                      <a16:colId xmlns:a16="http://schemas.microsoft.com/office/drawing/2014/main" val="4084144718"/>
                    </a:ext>
                  </a:extLst>
                </a:gridCol>
              </a:tblGrid>
              <a:tr h="4916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52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52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52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52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5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197059"/>
                  </a:ext>
                </a:extLst>
              </a:tr>
              <a:tr h="4916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08389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2A7E018B-0F89-ABA1-753A-6CE11E5AF97D}"/>
              </a:ext>
            </a:extLst>
          </p:cNvPr>
          <p:cNvSpPr/>
          <p:nvPr/>
        </p:nvSpPr>
        <p:spPr>
          <a:xfrm>
            <a:off x="842810" y="2727274"/>
            <a:ext cx="1192306" cy="699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compute </a:t>
            </a:r>
            <a:r>
              <a:rPr lang="en-US" sz="16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rhs</a:t>
            </a:r>
            <a:endParaRPr lang="en-US" sz="16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CE40CE-4FB5-4484-4429-3F0C9ADF9B75}"/>
              </a:ext>
            </a:extLst>
          </p:cNvPr>
          <p:cNvSpPr/>
          <p:nvPr/>
        </p:nvSpPr>
        <p:spPr>
          <a:xfrm>
            <a:off x="842810" y="3582564"/>
            <a:ext cx="1192306" cy="699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solve </a:t>
            </a:r>
            <a:r>
              <a:rPr lang="en-US" sz="12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lhs</a:t>
            </a:r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(sweep)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DBDD51-E150-387A-46EE-688E557EA1DF}"/>
              </a:ext>
            </a:extLst>
          </p:cNvPr>
          <p:cNvSpPr/>
          <p:nvPr/>
        </p:nvSpPr>
        <p:spPr>
          <a:xfrm>
            <a:off x="842810" y="4437852"/>
            <a:ext cx="1192306" cy="699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compute </a:t>
            </a:r>
            <a:r>
              <a:rPr lang="el-GR" sz="16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φ</a:t>
            </a:r>
            <a:r>
              <a:rPr lang="en-US" sz="1600" b="0" i="0" baseline="-2500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</a:t>
            </a:r>
            <a:endParaRPr lang="en-US" sz="1600" baseline="-250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D815CD-5DD6-CFDE-F8FE-B04D5612B0B1}"/>
              </a:ext>
            </a:extLst>
          </p:cNvPr>
          <p:cNvSpPr/>
          <p:nvPr/>
        </p:nvSpPr>
        <p:spPr>
          <a:xfrm>
            <a:off x="2640232" y="2727273"/>
            <a:ext cx="1192306" cy="699247"/>
          </a:xfrm>
          <a:prstGeom prst="rect">
            <a:avLst/>
          </a:prstGeom>
          <a:solidFill>
            <a:srgbClr val="FF9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φ</a:t>
            </a:r>
            <a:r>
              <a:rPr lang="en-US" sz="1200" b="0" i="0" baseline="-2500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</a:t>
            </a:r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becomes </a:t>
            </a:r>
            <a:r>
              <a:rPr lang="el-GR" sz="12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φ</a:t>
            </a:r>
            <a:r>
              <a:rPr lang="en-US" sz="1200" b="0" i="0" baseline="-2500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</a:t>
            </a:r>
            <a:endParaRPr lang="en-US" sz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erminator 14">
            <a:extLst>
              <a:ext uri="{FF2B5EF4-FFF2-40B4-BE49-F238E27FC236}">
                <a16:creationId xmlns:a16="http://schemas.microsoft.com/office/drawing/2014/main" id="{88BEC136-3FD9-FFAE-4BEE-9C27223874C1}"/>
              </a:ext>
            </a:extLst>
          </p:cNvPr>
          <p:cNvSpPr/>
          <p:nvPr/>
        </p:nvSpPr>
        <p:spPr>
          <a:xfrm>
            <a:off x="842811" y="1599356"/>
            <a:ext cx="1192306" cy="446928"/>
          </a:xfrm>
          <a:prstGeom prst="flowChartTerminator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Initialize </a:t>
            </a:r>
            <a:r>
              <a:rPr lang="el-GR" sz="14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φ</a:t>
            </a:r>
            <a:r>
              <a:rPr lang="en-US" sz="1400" b="0" i="0" baseline="-25000" dirty="0"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Terminator 15">
            <a:extLst>
              <a:ext uri="{FF2B5EF4-FFF2-40B4-BE49-F238E27FC236}">
                <a16:creationId xmlns:a16="http://schemas.microsoft.com/office/drawing/2014/main" id="{8D63F92D-2223-BD70-855E-D7A4C1B14CF9}"/>
              </a:ext>
            </a:extLst>
          </p:cNvPr>
          <p:cNvSpPr/>
          <p:nvPr/>
        </p:nvSpPr>
        <p:spPr>
          <a:xfrm>
            <a:off x="2638990" y="5613490"/>
            <a:ext cx="1192306" cy="446928"/>
          </a:xfrm>
          <a:prstGeom prst="flowChartTermina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done!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A67F73C-7215-A12A-FEA6-500D79B90D58}"/>
              </a:ext>
            </a:extLst>
          </p:cNvPr>
          <p:cNvCxnSpPr>
            <a:stCxn id="15" idx="2"/>
            <a:endCxn id="9" idx="0"/>
          </p:cNvCxnSpPr>
          <p:nvPr/>
        </p:nvCxnSpPr>
        <p:spPr>
          <a:xfrm flipH="1">
            <a:off x="1438963" y="2046284"/>
            <a:ext cx="1" cy="6809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7298C4C-45D0-B85A-3673-E969A130A97B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1438963" y="3426521"/>
            <a:ext cx="0" cy="1560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67FF7F4-5AE7-9497-842F-6EA527B83FCB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1438963" y="4281811"/>
            <a:ext cx="0" cy="15604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368D5B7-E50C-B30F-41F1-5B7FF813B80C}"/>
              </a:ext>
            </a:extLst>
          </p:cNvPr>
          <p:cNvCxnSpPr>
            <a:stCxn id="13" idx="1"/>
            <a:endCxn id="9" idx="3"/>
          </p:cNvCxnSpPr>
          <p:nvPr/>
        </p:nvCxnSpPr>
        <p:spPr>
          <a:xfrm flipH="1">
            <a:off x="2035116" y="3076897"/>
            <a:ext cx="605116" cy="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8F10B9F-B2B9-5079-BAF2-228B1BA62CBE}"/>
              </a:ext>
            </a:extLst>
          </p:cNvPr>
          <p:cNvGrpSpPr/>
          <p:nvPr/>
        </p:nvGrpSpPr>
        <p:grpSpPr>
          <a:xfrm>
            <a:off x="2537139" y="4402701"/>
            <a:ext cx="1075765" cy="793947"/>
            <a:chOff x="2537139" y="4402701"/>
            <a:chExt cx="1075765" cy="793947"/>
          </a:xfrm>
        </p:grpSpPr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171FAF26-3C24-BBA0-953E-FEB5593B1212}"/>
                </a:ext>
              </a:extLst>
            </p:cNvPr>
            <p:cNvSpPr/>
            <p:nvPr/>
          </p:nvSpPr>
          <p:spPr>
            <a:xfrm rot="16200000">
              <a:off x="2489789" y="4450051"/>
              <a:ext cx="793947" cy="699247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endParaRPr lang="en-US" sz="300" dirty="0">
                <a:solidFill>
                  <a:schemeClr val="tx1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0A21C80-E85E-BC57-94D2-3413CAA197AA}"/>
                </a:ext>
              </a:extLst>
            </p:cNvPr>
            <p:cNvSpPr txBox="1"/>
            <p:nvPr/>
          </p:nvSpPr>
          <p:spPr>
            <a:xfrm>
              <a:off x="2564034" y="4674811"/>
              <a:ext cx="10488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700" dirty="0">
                  <a:latin typeface="Lucida Grande" panose="020B0600040502020204" pitchFamily="34" charset="0"/>
                  <a:cs typeface="Lucida Grande" panose="020B0600040502020204" pitchFamily="34" charset="0"/>
                </a:rPr>
                <a:t>convergence </a:t>
              </a:r>
            </a:p>
          </p:txBody>
        </p: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04A0C52B-116D-87F0-A61B-05AE5D5A5779}"/>
              </a:ext>
            </a:extLst>
          </p:cNvPr>
          <p:cNvCxnSpPr>
            <a:stCxn id="12" idx="4"/>
            <a:endCxn id="13" idx="2"/>
          </p:cNvCxnSpPr>
          <p:nvPr/>
        </p:nvCxnSpPr>
        <p:spPr>
          <a:xfrm flipH="1" flipV="1">
            <a:off x="3236385" y="3426520"/>
            <a:ext cx="1" cy="9761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C0A11F35-9F33-DFE0-6848-8A263341DBAB}"/>
              </a:ext>
            </a:extLst>
          </p:cNvPr>
          <p:cNvCxnSpPr>
            <a:cxnSpLocks/>
            <a:stCxn id="12" idx="2"/>
            <a:endCxn id="16" idx="0"/>
          </p:cNvCxnSpPr>
          <p:nvPr/>
        </p:nvCxnSpPr>
        <p:spPr>
          <a:xfrm flipH="1">
            <a:off x="3235143" y="5196648"/>
            <a:ext cx="1243" cy="4168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1504152-8D42-E43D-5CFA-EB51EB334ADD}"/>
              </a:ext>
            </a:extLst>
          </p:cNvPr>
          <p:cNvCxnSpPr>
            <a:stCxn id="11" idx="3"/>
            <a:endCxn id="12" idx="0"/>
          </p:cNvCxnSpPr>
          <p:nvPr/>
        </p:nvCxnSpPr>
        <p:spPr>
          <a:xfrm>
            <a:off x="2035116" y="4787476"/>
            <a:ext cx="502023" cy="121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4794321-0BAE-AD46-92A0-F7194E1ECA49}"/>
              </a:ext>
            </a:extLst>
          </p:cNvPr>
          <p:cNvCxnSpPr>
            <a:cxnSpLocks/>
          </p:cNvCxnSpPr>
          <p:nvPr/>
        </p:nvCxnSpPr>
        <p:spPr>
          <a:xfrm flipV="1">
            <a:off x="4688543" y="4084588"/>
            <a:ext cx="0" cy="161950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0382470B-64FA-D6AE-3A84-F15FEB7D151B}"/>
              </a:ext>
            </a:extLst>
          </p:cNvPr>
          <p:cNvCxnSpPr>
            <a:cxnSpLocks/>
          </p:cNvCxnSpPr>
          <p:nvPr/>
        </p:nvCxnSpPr>
        <p:spPr>
          <a:xfrm flipV="1">
            <a:off x="4684110" y="5683624"/>
            <a:ext cx="7364458" cy="2046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A4A829F3-6644-8980-B24F-9D21E6AEAC7F}"/>
              </a:ext>
            </a:extLst>
          </p:cNvPr>
          <p:cNvSpPr txBox="1"/>
          <p:nvPr/>
        </p:nvSpPr>
        <p:spPr>
          <a:xfrm rot="16200000">
            <a:off x="4220888" y="4876422"/>
            <a:ext cx="6648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dirty="0">
                <a:latin typeface="Lucida Grande" panose="020B0600040502020204" pitchFamily="34" charset="0"/>
                <a:cs typeface="Lucida Grande" panose="020B0600040502020204" pitchFamily="34" charset="0"/>
              </a:rPr>
              <a:t>angles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5343AB5-65C1-8419-2763-59C5D1FE7E04}"/>
              </a:ext>
            </a:extLst>
          </p:cNvPr>
          <p:cNvSpPr txBox="1"/>
          <p:nvPr/>
        </p:nvSpPr>
        <p:spPr>
          <a:xfrm>
            <a:off x="8309407" y="5744681"/>
            <a:ext cx="6648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dirty="0">
                <a:latin typeface="Lucida Grande" panose="020B0600040502020204" pitchFamily="34" charset="0"/>
                <a:cs typeface="Lucida Grande" panose="020B0600040502020204" pitchFamily="34" charset="0"/>
              </a:rPr>
              <a:t>cells </a:t>
            </a:r>
          </a:p>
        </p:txBody>
      </p:sp>
      <p:pic>
        <p:nvPicPr>
          <p:cNvPr id="1028" name="Picture 4" descr="Free Broom Clipart Png, Download Free Broom Clipart Png png images, Free  ClipArts on Clipart Library">
            <a:extLst>
              <a:ext uri="{FF2B5EF4-FFF2-40B4-BE49-F238E27FC236}">
                <a16:creationId xmlns:a16="http://schemas.microsoft.com/office/drawing/2014/main" id="{2E19F0A9-65FD-23F4-ED37-6F0936D63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0352" y="4126404"/>
            <a:ext cx="635658" cy="751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4" descr="Free Broom Clipart Png, Download Free Broom Clipart Png png images, Free  ClipArts on Clipart Library">
            <a:extLst>
              <a:ext uri="{FF2B5EF4-FFF2-40B4-BE49-F238E27FC236}">
                <a16:creationId xmlns:a16="http://schemas.microsoft.com/office/drawing/2014/main" id="{FFA53731-C873-6E06-97A9-0898E8F93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943612" y="4720722"/>
            <a:ext cx="622387" cy="751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575CC38-CFF3-AF0D-1A5D-9BAF261B3288}"/>
              </a:ext>
            </a:extLst>
          </p:cNvPr>
          <p:cNvSpPr txBox="1"/>
          <p:nvPr/>
        </p:nvSpPr>
        <p:spPr>
          <a:xfrm>
            <a:off x="3235143" y="3761552"/>
            <a:ext cx="133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nope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A89A2A-2FB3-5D9A-7020-2D1FAF0F16BD}"/>
              </a:ext>
            </a:extLst>
          </p:cNvPr>
          <p:cNvSpPr txBox="1"/>
          <p:nvPr/>
        </p:nvSpPr>
        <p:spPr>
          <a:xfrm>
            <a:off x="3235143" y="5183972"/>
            <a:ext cx="133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yup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F522E3-521D-56EC-BFCC-FEC71BACFB38}"/>
              </a:ext>
            </a:extLst>
          </p:cNvPr>
          <p:cNvSpPr txBox="1"/>
          <p:nvPr/>
        </p:nvSpPr>
        <p:spPr>
          <a:xfrm>
            <a:off x="5966729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6585A9-512B-98F7-AF96-FBA13D006E46}"/>
              </a:ext>
            </a:extLst>
          </p:cNvPr>
          <p:cNvSpPr txBox="1"/>
          <p:nvPr/>
        </p:nvSpPr>
        <p:spPr>
          <a:xfrm>
            <a:off x="9416165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57B5FE2-9658-F580-3DCE-3597E207A733}"/>
              </a:ext>
            </a:extLst>
          </p:cNvPr>
          <p:cNvSpPr txBox="1"/>
          <p:nvPr/>
        </p:nvSpPr>
        <p:spPr>
          <a:xfrm>
            <a:off x="7175764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BF6717-AC9D-7A7C-08CF-4440FEEA1FD8}"/>
              </a:ext>
            </a:extLst>
          </p:cNvPr>
          <p:cNvSpPr txBox="1"/>
          <p:nvPr/>
        </p:nvSpPr>
        <p:spPr>
          <a:xfrm>
            <a:off x="8261734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86C742-0BB7-E8D9-E217-D2058C6E32E0}"/>
              </a:ext>
            </a:extLst>
          </p:cNvPr>
          <p:cNvSpPr txBox="1"/>
          <p:nvPr/>
        </p:nvSpPr>
        <p:spPr>
          <a:xfrm>
            <a:off x="10551061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78A8B57-2104-B4EE-C646-C4AB51A4CF18}"/>
              </a:ext>
            </a:extLst>
          </p:cNvPr>
          <p:cNvSpPr txBox="1"/>
          <p:nvPr/>
        </p:nvSpPr>
        <p:spPr>
          <a:xfrm>
            <a:off x="5941685" y="1861719"/>
            <a:ext cx="40907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known * </a:t>
            </a:r>
            <a:r>
              <a:rPr lang="el-GR" sz="1600" b="0" i="0" dirty="0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ψ</a:t>
            </a:r>
            <a:r>
              <a:rPr lang="en-US" sz="1600" b="0" i="0" baseline="-25000" dirty="0" err="1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m,</a:t>
            </a:r>
            <a:r>
              <a:rPr lang="en-US" sz="1600" baseline="-25000" dirty="0" err="1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i,k</a:t>
            </a:r>
            <a:r>
              <a:rPr lang="en-US" sz="1600" baseline="300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(l)  </a:t>
            </a:r>
            <a:r>
              <a:rPr lang="en-US" sz="16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+</a:t>
            </a:r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 known * </a:t>
            </a:r>
            <a:r>
              <a:rPr lang="el-GR" sz="1600" b="0" i="0" dirty="0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ψ</a:t>
            </a:r>
            <a:r>
              <a:rPr lang="en-US" sz="1600" b="0" i="0" baseline="-25000" dirty="0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m,</a:t>
            </a:r>
            <a:r>
              <a:rPr lang="en-US" sz="1600" baseline="-250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i±1,k</a:t>
            </a:r>
            <a:r>
              <a:rPr lang="en-US" sz="1600" baseline="300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(l)</a:t>
            </a:r>
            <a:r>
              <a:rPr lang="en-US" sz="16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=</a:t>
            </a:r>
            <a:endParaRPr lang="en-US" sz="16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73AADF8-65F5-17BF-74CB-08586FF884CD}"/>
              </a:ext>
            </a:extLst>
          </p:cNvPr>
          <p:cNvSpPr txBox="1"/>
          <p:nvPr/>
        </p:nvSpPr>
        <p:spPr>
          <a:xfrm>
            <a:off x="8283445" y="3293703"/>
            <a:ext cx="1136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and </a:t>
            </a:r>
            <a:r>
              <a:rPr lang="el-GR" sz="1800" dirty="0">
                <a:solidFill>
                  <a:srgbClr val="22222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φ</a:t>
            </a:r>
            <a:r>
              <a:rPr lang="en-US" sz="1800" baseline="-25000" dirty="0">
                <a:solidFill>
                  <a:srgbClr val="22222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1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34 0.01991 L -0.52799 0.01829 C -0.52435 0.01204 -0.0612 0.01065 -0.00469 -0.01713 " pathEditMode="relative" ptsTypes="AAA">
                                      <p:cBhvr>
                                        <p:cTn id="40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526 0.01342 L 0.52956 0.01203 C 0.52721 0.01412 0.01172 0.02638 0.01172 0.02638 L 0.01172 0.02638 " pathEditMode="relative" ptsTypes="AAAA">
                                      <p:cBhvr>
                                        <p:cTn id="42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7" grpId="0"/>
      <p:bldP spid="48" grpId="0"/>
      <p:bldP spid="50" grpId="0" animBg="1"/>
      <p:bldP spid="9" grpId="0" animBg="1"/>
      <p:bldP spid="10" grpId="0" animBg="1"/>
      <p:bldP spid="11" grpId="0" animBg="1"/>
      <p:bldP spid="13" grpId="0" animBg="1"/>
      <p:bldP spid="15" grpId="0" animBg="1"/>
      <p:bldP spid="16" grpId="0" animBg="1"/>
      <p:bldP spid="17" grpId="0"/>
      <p:bldP spid="19" grpId="0"/>
      <p:bldP spid="33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6B9D6-21B0-DB89-1392-AB27D9B39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cell inversion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55FC6-2154-1C78-1945-B52BD07C0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August 15th,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BD3A5-4E5E-6D10-3039-FF207C42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OCI on GPUs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E25F7-D1A4-16AC-FB50-EDAEFE1E8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FB55-84C6-B64A-988D-585CA118354E}" type="slidenum">
              <a:rPr lang="en-US" smtClean="0"/>
              <a:t>9</a:t>
            </a:fld>
            <a:r>
              <a:rPr lang="en-US"/>
              <a:t>/&lt;total&gt;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06F529-0DCB-7B85-0C97-BFB74D7D176D}"/>
              </a:ext>
            </a:extLst>
          </p:cNvPr>
          <p:cNvSpPr/>
          <p:nvPr/>
        </p:nvSpPr>
        <p:spPr>
          <a:xfrm>
            <a:off x="842810" y="2727274"/>
            <a:ext cx="1192306" cy="699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communicate cellwise bound info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0C1E8C-D51C-07C6-D492-98753545FEC1}"/>
              </a:ext>
            </a:extLst>
          </p:cNvPr>
          <p:cNvSpPr/>
          <p:nvPr/>
        </p:nvSpPr>
        <p:spPr>
          <a:xfrm>
            <a:off x="842810" y="4437852"/>
            <a:ext cx="1192306" cy="699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solve for all </a:t>
            </a:r>
            <a:r>
              <a:rPr lang="el-GR" sz="16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Ψ</a:t>
            </a:r>
            <a:r>
              <a:rPr lang="en-US" sz="1600" b="0" i="0" baseline="-2500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</a:t>
            </a:r>
            <a:endParaRPr lang="en-US" sz="1600" baseline="-250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3A5E95-C721-939D-A142-E99479B97E2B}"/>
              </a:ext>
            </a:extLst>
          </p:cNvPr>
          <p:cNvSpPr/>
          <p:nvPr/>
        </p:nvSpPr>
        <p:spPr>
          <a:xfrm>
            <a:off x="2640232" y="2727273"/>
            <a:ext cx="1192306" cy="699247"/>
          </a:xfrm>
          <a:prstGeom prst="rect">
            <a:avLst/>
          </a:prstGeom>
          <a:solidFill>
            <a:srgbClr val="FF9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Ψ</a:t>
            </a:r>
            <a:r>
              <a:rPr lang="en-US" sz="1200" b="0" i="0" baseline="-2500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</a:t>
            </a:r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becomes </a:t>
            </a:r>
            <a:r>
              <a:rPr lang="el-GR" sz="12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ψ</a:t>
            </a:r>
            <a:r>
              <a:rPr lang="en-US" sz="1200" b="0" i="0" baseline="-2500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</a:t>
            </a:r>
            <a:endParaRPr lang="en-US" sz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8" name="Terminator 17">
            <a:extLst>
              <a:ext uri="{FF2B5EF4-FFF2-40B4-BE49-F238E27FC236}">
                <a16:creationId xmlns:a16="http://schemas.microsoft.com/office/drawing/2014/main" id="{7AE4E4BA-189A-2819-2457-D0CDF6D7E334}"/>
              </a:ext>
            </a:extLst>
          </p:cNvPr>
          <p:cNvSpPr/>
          <p:nvPr/>
        </p:nvSpPr>
        <p:spPr>
          <a:xfrm>
            <a:off x="842811" y="1599356"/>
            <a:ext cx="1192306" cy="446928"/>
          </a:xfrm>
          <a:prstGeom prst="flowChartTerminator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Initialize </a:t>
            </a:r>
            <a:r>
              <a:rPr lang="el-GR" sz="14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Ψ</a:t>
            </a:r>
            <a:r>
              <a:rPr lang="en-US" sz="1400" b="0" i="0" baseline="-25000" dirty="0"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" name="Terminator 18">
            <a:extLst>
              <a:ext uri="{FF2B5EF4-FFF2-40B4-BE49-F238E27FC236}">
                <a16:creationId xmlns:a16="http://schemas.microsoft.com/office/drawing/2014/main" id="{6B80FA9A-6499-FF7D-CAA0-D42B2C5FAB29}"/>
              </a:ext>
            </a:extLst>
          </p:cNvPr>
          <p:cNvSpPr/>
          <p:nvPr/>
        </p:nvSpPr>
        <p:spPr>
          <a:xfrm>
            <a:off x="2638990" y="5613490"/>
            <a:ext cx="1192306" cy="446928"/>
          </a:xfrm>
          <a:prstGeom prst="flowChartTermina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done!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3D4960C-530E-EB20-B1C9-A0E9D62DB768}"/>
              </a:ext>
            </a:extLst>
          </p:cNvPr>
          <p:cNvCxnSpPr>
            <a:stCxn id="18" idx="2"/>
            <a:endCxn id="13" idx="0"/>
          </p:cNvCxnSpPr>
          <p:nvPr/>
        </p:nvCxnSpPr>
        <p:spPr>
          <a:xfrm flipH="1">
            <a:off x="1438963" y="2046284"/>
            <a:ext cx="1" cy="6809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FAF2387-FECB-977F-71E4-2B76F8BC2D7A}"/>
              </a:ext>
            </a:extLst>
          </p:cNvPr>
          <p:cNvCxnSpPr>
            <a:cxnSpLocks/>
            <a:stCxn id="13" idx="2"/>
            <a:endCxn id="15" idx="0"/>
          </p:cNvCxnSpPr>
          <p:nvPr/>
        </p:nvCxnSpPr>
        <p:spPr>
          <a:xfrm>
            <a:off x="1438963" y="3426521"/>
            <a:ext cx="0" cy="101133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3842206-5F2D-506F-0B8E-09E8E7289A4E}"/>
              </a:ext>
            </a:extLst>
          </p:cNvPr>
          <p:cNvCxnSpPr>
            <a:stCxn id="17" idx="1"/>
            <a:endCxn id="13" idx="3"/>
          </p:cNvCxnSpPr>
          <p:nvPr/>
        </p:nvCxnSpPr>
        <p:spPr>
          <a:xfrm flipH="1">
            <a:off x="2035116" y="3076897"/>
            <a:ext cx="605116" cy="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25B41C5-D2AC-3E6A-A1DB-09C2504C7629}"/>
              </a:ext>
            </a:extLst>
          </p:cNvPr>
          <p:cNvGrpSpPr/>
          <p:nvPr/>
        </p:nvGrpSpPr>
        <p:grpSpPr>
          <a:xfrm>
            <a:off x="2447371" y="4402701"/>
            <a:ext cx="1129673" cy="734382"/>
            <a:chOff x="2447371" y="4402701"/>
            <a:chExt cx="1129673" cy="734382"/>
          </a:xfrm>
        </p:grpSpPr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1044E885-9808-5EB2-DF57-BFFB51FF82D4}"/>
                </a:ext>
              </a:extLst>
            </p:cNvPr>
            <p:cNvSpPr/>
            <p:nvPr/>
          </p:nvSpPr>
          <p:spPr>
            <a:xfrm rot="16200000">
              <a:off x="2474688" y="4375384"/>
              <a:ext cx="734382" cy="789015"/>
            </a:xfrm>
            <a:prstGeom prst="triangle">
              <a:avLst>
                <a:gd name="adj" fmla="val 48871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endParaRPr lang="en-US" sz="300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8317F2C-4D91-98B6-DFC0-498A56C32E37}"/>
                </a:ext>
              </a:extLst>
            </p:cNvPr>
            <p:cNvSpPr txBox="1"/>
            <p:nvPr/>
          </p:nvSpPr>
          <p:spPr>
            <a:xfrm>
              <a:off x="2528174" y="4674811"/>
              <a:ext cx="104887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700" dirty="0">
                  <a:latin typeface="Lucida Grande" panose="020B0600040502020204" pitchFamily="34" charset="0"/>
                  <a:cs typeface="Lucida Grande" panose="020B0600040502020204" pitchFamily="34" charset="0"/>
                </a:rPr>
                <a:t>convergence? 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1666FD3-D30D-7874-05D9-5C95F11712B5}"/>
              </a:ext>
            </a:extLst>
          </p:cNvPr>
          <p:cNvCxnSpPr>
            <a:cxnSpLocks/>
            <a:stCxn id="16" idx="4"/>
            <a:endCxn id="17" idx="2"/>
          </p:cNvCxnSpPr>
          <p:nvPr/>
        </p:nvCxnSpPr>
        <p:spPr>
          <a:xfrm flipH="1" flipV="1">
            <a:off x="3236385" y="3426520"/>
            <a:ext cx="2" cy="9761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EEAB8D-2C8B-EA91-48F5-A4E7AACC4D8B}"/>
              </a:ext>
            </a:extLst>
          </p:cNvPr>
          <p:cNvCxnSpPr>
            <a:cxnSpLocks/>
            <a:stCxn id="16" idx="2"/>
            <a:endCxn id="19" idx="0"/>
          </p:cNvCxnSpPr>
          <p:nvPr/>
        </p:nvCxnSpPr>
        <p:spPr>
          <a:xfrm flipH="1">
            <a:off x="3235143" y="5137083"/>
            <a:ext cx="1244" cy="4764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CD9D8BD-3E2A-0014-66B5-321E7FB60D4A}"/>
              </a:ext>
            </a:extLst>
          </p:cNvPr>
          <p:cNvCxnSpPr>
            <a:cxnSpLocks/>
            <a:stCxn id="15" idx="3"/>
            <a:endCxn id="16" idx="0"/>
          </p:cNvCxnSpPr>
          <p:nvPr/>
        </p:nvCxnSpPr>
        <p:spPr>
          <a:xfrm flipV="1">
            <a:off x="2035116" y="4778183"/>
            <a:ext cx="412256" cy="92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FC599B53-A64D-9153-663B-BEC93B9EDA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3" r="8942" b="25072"/>
          <a:stretch/>
        </p:blipFill>
        <p:spPr>
          <a:xfrm>
            <a:off x="5499217" y="2153287"/>
            <a:ext cx="5778754" cy="68774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7EB32EA-783C-1BC3-3C8F-0F1014529F80}"/>
              </a:ext>
            </a:extLst>
          </p:cNvPr>
          <p:cNvCxnSpPr>
            <a:cxnSpLocks/>
          </p:cNvCxnSpPr>
          <p:nvPr/>
        </p:nvCxnSpPr>
        <p:spPr>
          <a:xfrm flipV="1">
            <a:off x="8851517" y="2209157"/>
            <a:ext cx="1801906" cy="69869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ED464DF-B847-E96A-2BF0-B2251383B648}"/>
              </a:ext>
            </a:extLst>
          </p:cNvPr>
          <p:cNvCxnSpPr>
            <a:cxnSpLocks/>
          </p:cNvCxnSpPr>
          <p:nvPr/>
        </p:nvCxnSpPr>
        <p:spPr>
          <a:xfrm flipV="1">
            <a:off x="5675769" y="2267100"/>
            <a:ext cx="742330" cy="57392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081D3FC-5E13-78EF-948B-1D9C50587F94}"/>
              </a:ext>
            </a:extLst>
          </p:cNvPr>
          <p:cNvCxnSpPr>
            <a:cxnSpLocks/>
          </p:cNvCxnSpPr>
          <p:nvPr/>
        </p:nvCxnSpPr>
        <p:spPr>
          <a:xfrm flipV="1">
            <a:off x="6740329" y="2267100"/>
            <a:ext cx="742330" cy="57392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09D83B1-4CC8-1456-3C4A-6AFCCC100FF2}"/>
              </a:ext>
            </a:extLst>
          </p:cNvPr>
          <p:cNvSpPr txBox="1"/>
          <p:nvPr/>
        </p:nvSpPr>
        <p:spPr>
          <a:xfrm>
            <a:off x="6095369" y="1818369"/>
            <a:ext cx="51825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known * </a:t>
            </a:r>
            <a:r>
              <a:rPr lang="el-GR" sz="1600" b="0" i="0" dirty="0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ψ</a:t>
            </a:r>
            <a:r>
              <a:rPr lang="en-US" sz="1600" b="0" i="0" baseline="-25000" dirty="0" err="1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m,</a:t>
            </a:r>
            <a:r>
              <a:rPr lang="en-US" sz="1600" baseline="-25000" dirty="0" err="1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i,k</a:t>
            </a:r>
            <a:r>
              <a:rPr lang="en-US" sz="1600" baseline="300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(l)  </a:t>
            </a:r>
            <a:r>
              <a:rPr lang="en-US" sz="16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+</a:t>
            </a:r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 known * </a:t>
            </a:r>
            <a:r>
              <a:rPr lang="el-GR" sz="1600" b="0" i="0" dirty="0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ψ</a:t>
            </a:r>
            <a:r>
              <a:rPr lang="en-US" sz="1600" b="0" i="0" baseline="-25000" dirty="0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m,</a:t>
            </a:r>
            <a:r>
              <a:rPr lang="en-US" sz="1600" baseline="-250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i±1,k</a:t>
            </a:r>
            <a:r>
              <a:rPr lang="en-US" sz="1600" baseline="300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(l-1)</a:t>
            </a:r>
            <a:r>
              <a:rPr lang="en-US" sz="1600" dirty="0">
                <a:solidFill>
                  <a:srgbClr val="222222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 = known</a:t>
            </a:r>
            <a:endParaRPr lang="en-US" sz="16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08EDE4-9404-A4A6-390D-96664061AA6C}"/>
              </a:ext>
            </a:extLst>
          </p:cNvPr>
          <p:cNvSpPr txBox="1"/>
          <p:nvPr/>
        </p:nvSpPr>
        <p:spPr>
          <a:xfrm>
            <a:off x="5918819" y="3332360"/>
            <a:ext cx="2122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Lucida Grande" panose="020B0600040502020204" pitchFamily="34" charset="0"/>
                <a:cs typeface="Lucida Grande" panose="020B0600040502020204" pitchFamily="34" charset="0"/>
              </a:rPr>
              <a:t>aka Ax=b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245BBD6-B8BC-5241-420A-E4419B7F04B1}"/>
              </a:ext>
            </a:extLst>
          </p:cNvPr>
          <p:cNvSpPr txBox="1"/>
          <p:nvPr/>
        </p:nvSpPr>
        <p:spPr>
          <a:xfrm>
            <a:off x="7693944" y="3335412"/>
            <a:ext cx="17151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Lucida Grande" panose="020B0600040502020204" pitchFamily="34" charset="0"/>
                <a:cs typeface="Lucida Grande" panose="020B0600040502020204" pitchFamily="34" charset="0"/>
              </a:rPr>
              <a:t>solve for </a:t>
            </a:r>
            <a:r>
              <a:rPr lang="el-GR" sz="2000" b="0" i="0" dirty="0">
                <a:solidFill>
                  <a:srgbClr val="222222"/>
                </a:solidFill>
                <a:effectLst/>
                <a:latin typeface="Lucida Grande" panose="020B0600040502020204" pitchFamily="34" charset="0"/>
                <a:cs typeface="Lucida Grande" panose="020B0600040502020204" pitchFamily="34" charset="0"/>
              </a:rPr>
              <a:t>ψ</a:t>
            </a:r>
            <a:endParaRPr lang="en-US" sz="20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73C6D09-2E52-01BC-B6B6-7744727E4C8D}"/>
              </a:ext>
            </a:extLst>
          </p:cNvPr>
          <p:cNvCxnSpPr>
            <a:cxnSpLocks/>
          </p:cNvCxnSpPr>
          <p:nvPr/>
        </p:nvCxnSpPr>
        <p:spPr>
          <a:xfrm flipV="1">
            <a:off x="7938242" y="2269848"/>
            <a:ext cx="742330" cy="57392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6" name="Table 55">
            <a:extLst>
              <a:ext uri="{FF2B5EF4-FFF2-40B4-BE49-F238E27FC236}">
                <a16:creationId xmlns:a16="http://schemas.microsoft.com/office/drawing/2014/main" id="{85676F0B-C5EA-D566-B663-76FC72B73B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259747"/>
              </p:ext>
            </p:extLst>
          </p:nvPr>
        </p:nvGraphicFramePr>
        <p:xfrm>
          <a:off x="5570434" y="4502163"/>
          <a:ext cx="5778755" cy="983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5751">
                  <a:extLst>
                    <a:ext uri="{9D8B030D-6E8A-4147-A177-3AD203B41FA5}">
                      <a16:colId xmlns:a16="http://schemas.microsoft.com/office/drawing/2014/main" val="1156931307"/>
                    </a:ext>
                  </a:extLst>
                </a:gridCol>
                <a:gridCol w="1155751">
                  <a:extLst>
                    <a:ext uri="{9D8B030D-6E8A-4147-A177-3AD203B41FA5}">
                      <a16:colId xmlns:a16="http://schemas.microsoft.com/office/drawing/2014/main" val="4068968586"/>
                    </a:ext>
                  </a:extLst>
                </a:gridCol>
                <a:gridCol w="1155751">
                  <a:extLst>
                    <a:ext uri="{9D8B030D-6E8A-4147-A177-3AD203B41FA5}">
                      <a16:colId xmlns:a16="http://schemas.microsoft.com/office/drawing/2014/main" val="2314024230"/>
                    </a:ext>
                  </a:extLst>
                </a:gridCol>
                <a:gridCol w="1155751">
                  <a:extLst>
                    <a:ext uri="{9D8B030D-6E8A-4147-A177-3AD203B41FA5}">
                      <a16:colId xmlns:a16="http://schemas.microsoft.com/office/drawing/2014/main" val="251073937"/>
                    </a:ext>
                  </a:extLst>
                </a:gridCol>
                <a:gridCol w="1155751">
                  <a:extLst>
                    <a:ext uri="{9D8B030D-6E8A-4147-A177-3AD203B41FA5}">
                      <a16:colId xmlns:a16="http://schemas.microsoft.com/office/drawing/2014/main" val="4084144718"/>
                    </a:ext>
                  </a:extLst>
                </a:gridCol>
              </a:tblGrid>
              <a:tr h="4916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52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197059"/>
                  </a:ext>
                </a:extLst>
              </a:tr>
              <a:tr h="4916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52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083891"/>
                  </a:ext>
                </a:extLst>
              </a:tr>
            </a:tbl>
          </a:graphicData>
        </a:graphic>
      </p:graphicFrame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C28AD8D-0F82-1706-D391-113EC26A4FCF}"/>
              </a:ext>
            </a:extLst>
          </p:cNvPr>
          <p:cNvCxnSpPr>
            <a:cxnSpLocks/>
          </p:cNvCxnSpPr>
          <p:nvPr/>
        </p:nvCxnSpPr>
        <p:spPr>
          <a:xfrm flipV="1">
            <a:off x="4688543" y="4084588"/>
            <a:ext cx="0" cy="161950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5F3F3A2-B5CA-D97C-C5E9-52EFF8608CC8}"/>
              </a:ext>
            </a:extLst>
          </p:cNvPr>
          <p:cNvCxnSpPr>
            <a:cxnSpLocks/>
          </p:cNvCxnSpPr>
          <p:nvPr/>
        </p:nvCxnSpPr>
        <p:spPr>
          <a:xfrm flipV="1">
            <a:off x="4684110" y="5683624"/>
            <a:ext cx="7364458" cy="2046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ACFA03E-A8D7-A584-9365-22FEA6A9044C}"/>
              </a:ext>
            </a:extLst>
          </p:cNvPr>
          <p:cNvSpPr txBox="1"/>
          <p:nvPr/>
        </p:nvSpPr>
        <p:spPr>
          <a:xfrm rot="16200000">
            <a:off x="4220888" y="4876422"/>
            <a:ext cx="6648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dirty="0">
                <a:latin typeface="Lucida Grande" panose="020B0600040502020204" pitchFamily="34" charset="0"/>
                <a:cs typeface="Lucida Grande" panose="020B0600040502020204" pitchFamily="34" charset="0"/>
              </a:rPr>
              <a:t>angles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5D7AD92-7E5B-15A2-4755-058390A8C55D}"/>
              </a:ext>
            </a:extLst>
          </p:cNvPr>
          <p:cNvSpPr txBox="1"/>
          <p:nvPr/>
        </p:nvSpPr>
        <p:spPr>
          <a:xfrm>
            <a:off x="8309407" y="5744681"/>
            <a:ext cx="6648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dirty="0">
                <a:latin typeface="Lucida Grande" panose="020B0600040502020204" pitchFamily="34" charset="0"/>
                <a:cs typeface="Lucida Grande" panose="020B0600040502020204" pitchFamily="34" charset="0"/>
              </a:rPr>
              <a:t>cells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E9D61D4-6229-09BD-B5AD-70D6FDFF8CD0}"/>
              </a:ext>
            </a:extLst>
          </p:cNvPr>
          <p:cNvSpPr txBox="1"/>
          <p:nvPr/>
        </p:nvSpPr>
        <p:spPr>
          <a:xfrm>
            <a:off x="5966729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1597F65-A541-EBE3-5E54-5DF9920BCF44}"/>
              </a:ext>
            </a:extLst>
          </p:cNvPr>
          <p:cNvSpPr txBox="1"/>
          <p:nvPr/>
        </p:nvSpPr>
        <p:spPr>
          <a:xfrm>
            <a:off x="9416165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265153C-F9C7-4160-8820-5454769FCF98}"/>
              </a:ext>
            </a:extLst>
          </p:cNvPr>
          <p:cNvSpPr txBox="1"/>
          <p:nvPr/>
        </p:nvSpPr>
        <p:spPr>
          <a:xfrm>
            <a:off x="7175764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8209140-B023-6820-6E51-BFEB990102D3}"/>
              </a:ext>
            </a:extLst>
          </p:cNvPr>
          <p:cNvSpPr txBox="1"/>
          <p:nvPr/>
        </p:nvSpPr>
        <p:spPr>
          <a:xfrm>
            <a:off x="8261734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3DF718F-54ED-7CE9-B933-8AF932DEBCC3}"/>
              </a:ext>
            </a:extLst>
          </p:cNvPr>
          <p:cNvSpPr txBox="1"/>
          <p:nvPr/>
        </p:nvSpPr>
        <p:spPr>
          <a:xfrm>
            <a:off x="10551061" y="4114800"/>
            <a:ext cx="403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5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840C0C3-CF94-6548-5913-76382CBCDA04}"/>
              </a:ext>
            </a:extLst>
          </p:cNvPr>
          <p:cNvCxnSpPr>
            <a:cxnSpLocks/>
          </p:cNvCxnSpPr>
          <p:nvPr/>
        </p:nvCxnSpPr>
        <p:spPr>
          <a:xfrm flipV="1">
            <a:off x="8905559" y="1680686"/>
            <a:ext cx="742330" cy="57392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685ADB6-D8B4-8313-3276-F126BA6CD430}"/>
              </a:ext>
            </a:extLst>
          </p:cNvPr>
          <p:cNvSpPr txBox="1"/>
          <p:nvPr/>
        </p:nvSpPr>
        <p:spPr>
          <a:xfrm>
            <a:off x="9618140" y="1470914"/>
            <a:ext cx="849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Lucida Grande" panose="020B0600040502020204" pitchFamily="34" charset="0"/>
                <a:cs typeface="Lucida Grande" panose="020B0600040502020204" pitchFamily="34" charset="0"/>
              </a:rPr>
              <a:t>known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61E8CD4-E708-65A1-75C5-15A139575184}"/>
              </a:ext>
            </a:extLst>
          </p:cNvPr>
          <p:cNvSpPr txBox="1"/>
          <p:nvPr/>
        </p:nvSpPr>
        <p:spPr>
          <a:xfrm>
            <a:off x="3235143" y="3761552"/>
            <a:ext cx="133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nope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10EF0B3-BDB3-0424-4FB3-71BD3F6FE3E0}"/>
              </a:ext>
            </a:extLst>
          </p:cNvPr>
          <p:cNvSpPr txBox="1"/>
          <p:nvPr/>
        </p:nvSpPr>
        <p:spPr>
          <a:xfrm>
            <a:off x="3240820" y="5165469"/>
            <a:ext cx="1330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yup</a:t>
            </a:r>
          </a:p>
        </p:txBody>
      </p: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39FDF477-B323-D8B3-D8FC-D7F192006585}"/>
              </a:ext>
            </a:extLst>
          </p:cNvPr>
          <p:cNvCxnSpPr>
            <a:cxnSpLocks/>
            <a:stCxn id="32" idx="3"/>
            <a:endCxn id="60" idx="3"/>
          </p:cNvCxnSpPr>
          <p:nvPr/>
        </p:nvCxnSpPr>
        <p:spPr>
          <a:xfrm flipV="1">
            <a:off x="9409078" y="1624803"/>
            <a:ext cx="1058471" cy="1910664"/>
          </a:xfrm>
          <a:prstGeom prst="curvedConnector3">
            <a:avLst>
              <a:gd name="adj1" fmla="val 209027"/>
            </a:avLst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9" name="Group 78">
            <a:extLst>
              <a:ext uri="{FF2B5EF4-FFF2-40B4-BE49-F238E27FC236}">
                <a16:creationId xmlns:a16="http://schemas.microsoft.com/office/drawing/2014/main" id="{69931551-D1BC-AD5F-9A5B-45A965FB7F19}"/>
              </a:ext>
            </a:extLst>
          </p:cNvPr>
          <p:cNvGrpSpPr/>
          <p:nvPr/>
        </p:nvGrpSpPr>
        <p:grpSpPr>
          <a:xfrm>
            <a:off x="5553789" y="4413716"/>
            <a:ext cx="5842014" cy="1156237"/>
            <a:chOff x="5553789" y="4413716"/>
            <a:chExt cx="5842014" cy="1156237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92A0BF0C-E9C1-8399-AAA8-700CA1740013}"/>
                </a:ext>
              </a:extLst>
            </p:cNvPr>
            <p:cNvSpPr/>
            <p:nvPr/>
          </p:nvSpPr>
          <p:spPr>
            <a:xfrm>
              <a:off x="6610120" y="4413717"/>
              <a:ext cx="137160" cy="113210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82D22DB-57C2-5C36-9ABF-7B52D9901C74}"/>
                </a:ext>
              </a:extLst>
            </p:cNvPr>
            <p:cNvSpPr/>
            <p:nvPr/>
          </p:nvSpPr>
          <p:spPr>
            <a:xfrm>
              <a:off x="7852144" y="4413716"/>
              <a:ext cx="137160" cy="113210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73AC088-4B0A-4CB6-F93D-FA8CE75BB5E4}"/>
                </a:ext>
              </a:extLst>
            </p:cNvPr>
            <p:cNvSpPr/>
            <p:nvPr/>
          </p:nvSpPr>
          <p:spPr>
            <a:xfrm>
              <a:off x="8941465" y="4432990"/>
              <a:ext cx="137160" cy="113210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3C29C4E7-9845-4BDA-F169-B3CEA9425B97}"/>
                </a:ext>
              </a:extLst>
            </p:cNvPr>
            <p:cNvSpPr/>
            <p:nvPr/>
          </p:nvSpPr>
          <p:spPr>
            <a:xfrm>
              <a:off x="11258643" y="4432990"/>
              <a:ext cx="137160" cy="113210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BA2A88B-3CD2-25CB-67D6-239618FC96F4}"/>
                </a:ext>
              </a:extLst>
            </p:cNvPr>
            <p:cNvSpPr/>
            <p:nvPr/>
          </p:nvSpPr>
          <p:spPr>
            <a:xfrm>
              <a:off x="10088304" y="4427797"/>
              <a:ext cx="137160" cy="113210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9543559-15A7-7356-726A-2E401E638402}"/>
                </a:ext>
              </a:extLst>
            </p:cNvPr>
            <p:cNvSpPr/>
            <p:nvPr/>
          </p:nvSpPr>
          <p:spPr>
            <a:xfrm>
              <a:off x="5553789" y="4437852"/>
              <a:ext cx="137160" cy="113210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F8DDF2CE-F520-02CB-55CC-EE9723DC35AD}"/>
              </a:ext>
            </a:extLst>
          </p:cNvPr>
          <p:cNvSpPr txBox="1"/>
          <p:nvPr/>
        </p:nvSpPr>
        <p:spPr>
          <a:xfrm>
            <a:off x="838200" y="5631422"/>
            <a:ext cx="1191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[3] &amp; [4]</a:t>
            </a:r>
          </a:p>
        </p:txBody>
      </p:sp>
    </p:spTree>
    <p:extLst>
      <p:ext uri="{BB962C8B-B14F-4D97-AF65-F5344CB8AC3E}">
        <p14:creationId xmlns:p14="http://schemas.microsoft.com/office/powerpoint/2010/main" val="162711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7" grpId="0" animBg="1"/>
      <p:bldP spid="18" grpId="0" animBg="1"/>
      <p:bldP spid="19" grpId="0" animBg="1"/>
      <p:bldP spid="30" grpId="0"/>
      <p:bldP spid="31" grpId="0"/>
      <p:bldP spid="32" grpId="0"/>
      <p:bldP spid="60" grpId="0"/>
      <p:bldP spid="61" grpId="1"/>
      <p:bldP spid="6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Lucida Grande" panose="020B0600040502020204" pitchFamily="34" charset="0"/>
            <a:cs typeface="Lucida Grande" panose="020B06000405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7982</TotalTime>
  <Words>1298</Words>
  <Application>Microsoft Macintosh PowerPoint</Application>
  <PresentationFormat>Widescreen</PresentationFormat>
  <Paragraphs>253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-apple-system</vt:lpstr>
      <vt:lpstr>Arial</vt:lpstr>
      <vt:lpstr>Calibri</vt:lpstr>
      <vt:lpstr>Comic Sans MS</vt:lpstr>
      <vt:lpstr>Lucida Grande</vt:lpstr>
      <vt:lpstr>Verdana</vt:lpstr>
      <vt:lpstr>Office Theme</vt:lpstr>
      <vt:lpstr>Exploring One-Cell Inversion Method for Transient Transport on GPUs</vt:lpstr>
      <vt:lpstr>PowerPoint Presentation</vt:lpstr>
      <vt:lpstr>PowerPoint Presentation</vt:lpstr>
      <vt:lpstr>GPU Computations</vt:lpstr>
      <vt:lpstr>Recap: Transient Deterministic Transport</vt:lpstr>
      <vt:lpstr>Neutron Transport</vt:lpstr>
      <vt:lpstr>Iterative Methods</vt:lpstr>
      <vt:lpstr>source iteration</vt:lpstr>
      <vt:lpstr>one cell inversion</vt:lpstr>
      <vt:lpstr>PowerPoint Presentation</vt:lpstr>
      <vt:lpstr>spectral radius</vt:lpstr>
      <vt:lpstr>Benefits of OCI on the GPU</vt:lpstr>
      <vt:lpstr>The Hunch</vt:lpstr>
      <vt:lpstr>Higher Order Discretization</vt:lpstr>
      <vt:lpstr>Verification Problems</vt:lpstr>
      <vt:lpstr>Transient Reed’s-esq problem</vt:lpstr>
      <vt:lpstr>Transient Reed’s-esq problem</vt:lpstr>
      <vt:lpstr>Performance Comparisons</vt:lpstr>
      <vt:lpstr>S4</vt:lpstr>
      <vt:lpstr>S16</vt:lpstr>
      <vt:lpstr>S32</vt:lpstr>
      <vt:lpstr>S64</vt:lpstr>
      <vt:lpstr>S128</vt:lpstr>
      <vt:lpstr>S256</vt:lpstr>
      <vt:lpstr>Analysis</vt:lpstr>
      <vt:lpstr>Conclusions</vt:lpstr>
      <vt:lpstr>Future Work</vt:lpstr>
      <vt:lpstr>Acknowledgments </vt:lpstr>
      <vt:lpstr>Questions</vt:lpstr>
      <vt:lpstr>Citations</vt:lpstr>
      <vt:lpstr>Backmatter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One-Cell Inversion Method for Transient Transport on GPUs</dc:title>
  <dc:creator>Morgan, Joanna P</dc:creator>
  <cp:lastModifiedBy>Morgan, Joanna P</cp:lastModifiedBy>
  <cp:revision>14</cp:revision>
  <dcterms:created xsi:type="dcterms:W3CDTF">2023-07-18T18:33:57Z</dcterms:created>
  <dcterms:modified xsi:type="dcterms:W3CDTF">2023-08-04T02:28:45Z</dcterms:modified>
</cp:coreProperties>
</file>

<file path=docProps/thumbnail.jpeg>
</file>